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18"/>
  </p:notesMasterIdLst>
  <p:sldIdLst>
    <p:sldId id="260" r:id="rId2"/>
    <p:sldId id="256" r:id="rId3"/>
    <p:sldId id="263" r:id="rId4"/>
    <p:sldId id="262" r:id="rId5"/>
    <p:sldId id="264" r:id="rId6"/>
    <p:sldId id="258" r:id="rId7"/>
    <p:sldId id="257" r:id="rId8"/>
    <p:sldId id="259" r:id="rId9"/>
    <p:sldId id="265" r:id="rId10"/>
    <p:sldId id="267" r:id="rId11"/>
    <p:sldId id="266" r:id="rId12"/>
    <p:sldId id="269" r:id="rId13"/>
    <p:sldId id="270" r:id="rId14"/>
    <p:sldId id="268" r:id="rId15"/>
    <p:sldId id="271"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5328" autoAdjust="0"/>
  </p:normalViewPr>
  <p:slideViewPr>
    <p:cSldViewPr>
      <p:cViewPr varScale="1">
        <p:scale>
          <a:sx n="98" d="100"/>
          <a:sy n="98" d="100"/>
        </p:scale>
        <p:origin x="-76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06D5AEC-CB94-47B5-95D6-17B29C0E2457}" type="datetimeFigureOut">
              <a:rPr lang="en-US"/>
              <a:pPr>
                <a:defRPr/>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3046B46-C500-4985-907F-E9269979A04F}"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 typeface="+mj-lt"/>
              <a:buNone/>
            </a:pPr>
            <a:endParaRPr lang="es-ES" smtClean="0"/>
          </a:p>
        </p:txBody>
      </p:sp>
      <p:sp>
        <p:nvSpPr>
          <p:cNvPr id="16386" name="Slide Image Placeholder 5"/>
          <p:cNvSpPr>
            <a:spLocks noGrp="1" noRot="1" noChangeAspect="1"/>
          </p:cNvSpPr>
          <p:nvPr>
            <p:ph type="sldImg"/>
          </p:nvPr>
        </p:nvSpPr>
        <p:spPr bwMode="auto">
          <a:xfrm>
            <a:off x="533400" y="460375"/>
            <a:ext cx="3144838" cy="2359025"/>
          </a:xfr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p:cNvSpPr>
          <p:nvPr>
            <p:ph type="sldImg"/>
          </p:nvPr>
        </p:nvSpPr>
        <p:spPr bwMode="auto">
          <a:noFill/>
          <a:ln>
            <a:solidFill>
              <a:srgbClr val="000000"/>
            </a:solidFill>
            <a:miter lim="800000"/>
            <a:headEnd/>
            <a:tailEnd/>
          </a:ln>
        </p:spPr>
      </p:sp>
      <p:sp>
        <p:nvSpPr>
          <p:cNvPr id="1843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smtClean="0"/>
              <a:t>ACTUALMENTE SE ENCUENTRAN SUMADOS A LA COMISION JURIDICA: 13 ESTADOS, EL DISTRITO FEDERAL Y EL IFAI. </a:t>
            </a:r>
          </a:p>
        </p:txBody>
      </p:sp>
      <p:sp>
        <p:nvSpPr>
          <p:cNvPr id="1843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794932-E3F5-406E-8215-30D0D8CA8CD6}" type="slidenum">
              <a:rPr lang="es-ES"/>
              <a:pPr fontAlgn="base">
                <a:spcBef>
                  <a:spcPct val="0"/>
                </a:spcBef>
                <a:spcAft>
                  <a:spcPct val="0"/>
                </a:spcAft>
              </a:pPr>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0201D1-8EDA-4B8B-BB13-9B0F23D2DFFD}"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C2ABA6-DF8E-45D8-A6E8-E24416722DE3}"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C9193A-49B8-4702-A893-5E1ACC1C986E}"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01AAD8-55A5-48BD-A3CD-09C49CF7FC46}"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68680E-56EA-410E-BE24-44637E5F0883}"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4A346B-643F-4028-8ACF-165773709450}"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0 Imagen" descr="comaip.jpg"/>
          <p:cNvPicPr>
            <a:picLocks noChangeAspect="1" noChangeArrowheads="1"/>
          </p:cNvPicPr>
          <p:nvPr userDrawn="1"/>
        </p:nvPicPr>
        <p:blipFill>
          <a:blip r:embed="rId2"/>
          <a:srcRect/>
          <a:stretch>
            <a:fillRect/>
          </a:stretch>
        </p:blipFill>
        <p:spPr bwMode="auto">
          <a:xfrm>
            <a:off x="8162925" y="6200775"/>
            <a:ext cx="981075" cy="657225"/>
          </a:xfrm>
          <a:prstGeom prst="rect">
            <a:avLst/>
          </a:prstGeom>
          <a:noFill/>
          <a:ln w="9525">
            <a:noFill/>
            <a:miter lim="800000"/>
            <a:headEnd/>
            <a:tailEnd/>
          </a:ln>
        </p:spPr>
      </p:pic>
      <p:pic>
        <p:nvPicPr>
          <p:cNvPr id="5" name="1 Imagen" descr="comision juridica.JPG"/>
          <p:cNvPicPr>
            <a:picLocks noChangeAspect="1" noChangeArrowheads="1"/>
          </p:cNvPicPr>
          <p:nvPr userDrawn="1"/>
        </p:nvPicPr>
        <p:blipFill>
          <a:blip r:embed="rId3"/>
          <a:srcRect/>
          <a:stretch>
            <a:fillRect/>
          </a:stretch>
        </p:blipFill>
        <p:spPr bwMode="auto">
          <a:xfrm>
            <a:off x="0" y="0"/>
            <a:ext cx="676275" cy="7715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12" name="11 Marcador de texto"/>
          <p:cNvSpPr>
            <a:spLocks noGrp="1"/>
          </p:cNvSpPr>
          <p:nvPr>
            <p:ph type="body" sz="quarter" idx="13"/>
          </p:nvPr>
        </p:nvSpPr>
        <p:spPr>
          <a:xfrm>
            <a:off x="428625" y="1571625"/>
            <a:ext cx="8215313" cy="4429125"/>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6" name="Date Placeholder 3"/>
          <p:cNvSpPr>
            <a:spLocks noGrp="1"/>
          </p:cNvSpPr>
          <p:nvPr>
            <p:ph type="dt" sz="half" idx="14"/>
          </p:nvPr>
        </p:nvSpPr>
        <p:spPr/>
        <p:txBody>
          <a:bodyPr/>
          <a:lstStyle>
            <a:lvl1pPr>
              <a:defRPr/>
            </a:lvl1pPr>
          </a:lstStyle>
          <a:p>
            <a:pPr>
              <a:defRPr/>
            </a:pPr>
            <a:fld id="{AD7587C5-CCBA-46B6-8CF2-E8873E7D6AD1}" type="datetimeFigureOut">
              <a:rPr lang="en-US"/>
              <a:pPr>
                <a:defRPr/>
              </a:pPr>
              <a:t>6/5/2012</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D1669841-9191-4169-83AE-EB2AEEECCA17}"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3C895B8-C90E-4239-A0C1-6E7C2F38FE21}"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9BC6F5-2F2C-4B40-AC3A-60E7AB6CF44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C9C06C-F5D9-4E68-9B2D-BEF7B630929A}"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9F4C8A-40F6-4EF0-98AD-7ACB645DD6F9}"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5AC56C1-3E02-408B-95A4-C22E95906FFF}" type="datetimeFigureOut">
              <a:rPr lang="en-US"/>
              <a:pPr>
                <a:defRPr/>
              </a:pPr>
              <a:t>6/5/2012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27F25D-5D52-4A62-9565-212B7689178B}"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AA2C8E-C3A7-489E-B2C4-295CB1E92372}" type="datetimeFigureOut">
              <a:rPr lang="en-US"/>
              <a:pPr>
                <a:defRPr/>
              </a:pPr>
              <a:t>6/5/2012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1ED320-4A02-48BA-B4F8-06D08256277B}"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B77377-EE58-41DD-A724-70FB876EFFCA}" type="datetimeFigureOut">
              <a:rPr lang="en-US"/>
              <a:pPr>
                <a:defRPr/>
              </a:pPr>
              <a:t>6/5/2012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71EF6BA-B30E-4F8A-881A-5B53D398A4B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1114F9-7184-4856-BDF7-022FDFB400BA}"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B3D840-9C8B-47C8-8AD0-C3FE6D66C390}"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01D5A1-E663-4FC1-8866-83484BE5B1EB}"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1A79AF-F097-4AE7-A8AD-74A36A87057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0"/>
              </a:schemeClr>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30888AE-0191-4665-B8B5-B5816BCB7949}" type="datetimeFigureOut">
              <a:rPr lang="en-US"/>
              <a:pPr>
                <a:defRPr/>
              </a:pPr>
              <a:t>6/5/2012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D55A18-B45A-49CA-9747-41C5C64071C1}"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 Imagen" descr="comision juridica.JPG"/>
          <p:cNvPicPr/>
          <p:nvPr/>
        </p:nvPicPr>
        <p:blipFill>
          <a:blip r:embed="rId2"/>
          <a:stretch>
            <a:fillRect/>
          </a:stretch>
        </p:blipFill>
        <p:spPr>
          <a:xfrm>
            <a:off x="2928938" y="2143125"/>
            <a:ext cx="2571750" cy="3571875"/>
          </a:xfrm>
          <a:prstGeom prst="rect">
            <a:avLst/>
          </a:prstGeom>
          <a:ln>
            <a:solidFill>
              <a:schemeClr val="accent1">
                <a:lumMod val="50000"/>
              </a:schemeClr>
            </a:solidFill>
          </a:ln>
        </p:spPr>
      </p:pic>
      <p:sp>
        <p:nvSpPr>
          <p:cNvPr id="7" name="6 CuadroTexto"/>
          <p:cNvSpPr txBox="1"/>
          <p:nvPr/>
        </p:nvSpPr>
        <p:spPr>
          <a:xfrm>
            <a:off x="1000125" y="571500"/>
            <a:ext cx="6572250" cy="1262063"/>
          </a:xfrm>
          <a:prstGeom prst="rect">
            <a:avLst/>
          </a:prstGeom>
          <a:noFill/>
        </p:spPr>
        <p:txBody>
          <a:bodyPr>
            <a:spAutoFit/>
          </a:bodyPr>
          <a:lstStyle/>
          <a:p>
            <a:pPr algn="ctr" fontAlgn="auto">
              <a:spcBef>
                <a:spcPts val="0"/>
              </a:spcBef>
              <a:spcAft>
                <a:spcPts val="0"/>
              </a:spcAft>
              <a:defRPr/>
            </a:pPr>
            <a:r>
              <a:rPr lang="es-ES" sz="4400" b="1" dirty="0">
                <a:solidFill>
                  <a:schemeClr val="accent1">
                    <a:lumMod val="50000"/>
                  </a:schemeClr>
                </a:solidFill>
                <a:latin typeface="Arial Narrow" pitchFamily="34" charset="0"/>
              </a:rPr>
              <a:t>INFORME DE ACTIVIDADES </a:t>
            </a:r>
            <a:r>
              <a:rPr lang="es-ES" sz="3200" dirty="0">
                <a:solidFill>
                  <a:schemeClr val="accent1">
                    <a:lumMod val="50000"/>
                  </a:schemeClr>
                </a:solidFill>
                <a:latin typeface="Arial Narrow" pitchFamily="34" charset="0"/>
              </a:rPr>
              <a:t>AL 31 DE MAYO DE 2012</a:t>
            </a:r>
            <a:endParaRPr lang="es-ES" sz="4000" dirty="0">
              <a:solidFill>
                <a:schemeClr val="accent1">
                  <a:lumMod val="50000"/>
                </a:schemeClr>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571500"/>
            <a:ext cx="7972425" cy="1143000"/>
          </a:xfrm>
        </p:spPr>
        <p:txBody>
          <a:bodyPr rtlCol="0">
            <a:noAutofit/>
          </a:bodyPr>
          <a:lstStyle/>
          <a:p>
            <a:pPr fontAlgn="auto">
              <a:spcAft>
                <a:spcPts val="0"/>
              </a:spcAft>
              <a:defRPr/>
            </a:pPr>
            <a:r>
              <a:rPr lang="es-ES_tradnl" sz="3600" b="1" dirty="0" smtClean="0">
                <a:solidFill>
                  <a:schemeClr val="accent1">
                    <a:lumMod val="50000"/>
                  </a:schemeClr>
                </a:solidFill>
                <a:latin typeface="Arial Narrow" pitchFamily="34" charset="0"/>
              </a:rPr>
              <a:t>SOLICITUD MODIFICACIÓN A BASES DE COORDINACIÓN DE LA COMAIP</a:t>
            </a:r>
            <a:endParaRPr lang="es-ES_tradnl" sz="3600" b="1" dirty="0">
              <a:solidFill>
                <a:schemeClr val="accent1">
                  <a:lumMod val="50000"/>
                </a:schemeClr>
              </a:solidFill>
              <a:latin typeface="Arial Narrow" pitchFamily="34" charset="0"/>
            </a:endParaRPr>
          </a:p>
        </p:txBody>
      </p:sp>
      <p:sp>
        <p:nvSpPr>
          <p:cNvPr id="25602" name="2 Marcador de texto"/>
          <p:cNvSpPr>
            <a:spLocks noGrp="1"/>
          </p:cNvSpPr>
          <p:nvPr>
            <p:ph type="body" sz="quarter" idx="13"/>
          </p:nvPr>
        </p:nvSpPr>
        <p:spPr>
          <a:xfrm>
            <a:off x="428625" y="1857375"/>
            <a:ext cx="8215313" cy="4500563"/>
          </a:xfrm>
        </p:spPr>
        <p:txBody>
          <a:bodyPr anchor="ctr"/>
          <a:lstStyle/>
          <a:p>
            <a:pPr algn="just"/>
            <a:r>
              <a:rPr lang="es-ES" sz="3400" smtClean="0"/>
              <a:t>27 marzo solicitud del Lic. Jesús Homero Flores Mier Coordinador de la Comisión de Gestión Documental y Tecnologías de la Información.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rtlCol="0">
            <a:normAutofit fontScale="90000"/>
          </a:bodyPr>
          <a:lstStyle/>
          <a:p>
            <a:pPr fontAlgn="auto">
              <a:spcAft>
                <a:spcPts val="0"/>
              </a:spcAft>
              <a:defRPr/>
            </a:pPr>
            <a:r>
              <a:rPr lang="es-ES" dirty="0" smtClean="0"/>
              <a:t>Incluir la materia </a:t>
            </a:r>
            <a:r>
              <a:rPr lang="es-ES" b="1" dirty="0" smtClean="0">
                <a:solidFill>
                  <a:schemeClr val="accent1">
                    <a:lumMod val="50000"/>
                  </a:schemeClr>
                </a:solidFill>
              </a:rPr>
              <a:t>“Gobierno Abierto”</a:t>
            </a:r>
            <a:endParaRPr lang="es-ES" b="1" dirty="0">
              <a:solidFill>
                <a:schemeClr val="accent1">
                  <a:lumMod val="50000"/>
                </a:schemeClr>
              </a:solidFill>
            </a:endParaRPr>
          </a:p>
        </p:txBody>
      </p:sp>
      <p:sp>
        <p:nvSpPr>
          <p:cNvPr id="26626" name="5 Marcador de texto"/>
          <p:cNvSpPr>
            <a:spLocks noGrp="1"/>
          </p:cNvSpPr>
          <p:nvPr>
            <p:ph type="body" sz="quarter" idx="13"/>
          </p:nvPr>
        </p:nvSpPr>
        <p:spPr>
          <a:xfrm>
            <a:off x="428625" y="2357438"/>
            <a:ext cx="8215313" cy="2428875"/>
          </a:xfrm>
        </p:spPr>
        <p:txBody>
          <a:bodyPr/>
          <a:lstStyle/>
          <a:p>
            <a:r>
              <a:rPr lang="es-ES" smtClean="0"/>
              <a:t>Modificación a los artículos 28 y 34 de las Bases de Coordinación de la Conferencia Mexicana para el Acceso a la Información Pública.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nvPr>
        </p:nvGraphicFramePr>
        <p:xfrm>
          <a:off x="214313" y="901700"/>
          <a:ext cx="8786812" cy="4527550"/>
        </p:xfrm>
        <a:graphic>
          <a:graphicData uri="http://schemas.openxmlformats.org/drawingml/2006/table">
            <a:tbl>
              <a:tblPr firstRow="1" bandRow="1">
                <a:tableStyleId>{5C22544A-7EE6-4342-B048-85BDC9FD1C3A}</a:tableStyleId>
              </a:tblPr>
              <a:tblGrid>
                <a:gridCol w="4357718"/>
                <a:gridCol w="4429156"/>
              </a:tblGrid>
              <a:tr h="594881">
                <a:tc>
                  <a:txBody>
                    <a:bodyPr/>
                    <a:lstStyle/>
                    <a:p>
                      <a:pPr algn="ctr"/>
                      <a:r>
                        <a:rPr lang="es-ES" dirty="0" smtClean="0"/>
                        <a:t>BASES DE COORDINACIÓN</a:t>
                      </a:r>
                      <a:r>
                        <a:rPr lang="es-ES" baseline="0" dirty="0" smtClean="0"/>
                        <a:t> DE LA COMAIP</a:t>
                      </a:r>
                      <a:endParaRPr lang="es-ES" dirty="0"/>
                    </a:p>
                  </a:txBody>
                  <a:tcPr anchor="ctr"/>
                </a:tc>
                <a:tc>
                  <a:txBody>
                    <a:bodyPr/>
                    <a:lstStyle/>
                    <a:p>
                      <a:pPr algn="ctr"/>
                      <a:r>
                        <a:rPr lang="es-ES" dirty="0" smtClean="0"/>
                        <a:t>PROPUESTA</a:t>
                      </a:r>
                      <a:r>
                        <a:rPr lang="es-ES" baseline="0" dirty="0" smtClean="0"/>
                        <a:t> DE MODIFICACIÓN</a:t>
                      </a:r>
                      <a:endParaRPr lang="es-ES" dirty="0"/>
                    </a:p>
                  </a:txBody>
                  <a:tcPr anchor="ctr"/>
                </a:tc>
              </a:tr>
              <a:tr h="2637856">
                <a:tc>
                  <a:txBody>
                    <a:bodyPr/>
                    <a:lstStyle/>
                    <a:p>
                      <a:pPr algn="just"/>
                      <a:r>
                        <a:rPr lang="es-ES" dirty="0" smtClean="0"/>
                        <a:t>28. Para</a:t>
                      </a:r>
                      <a:r>
                        <a:rPr lang="es-ES" baseline="0" dirty="0" smtClean="0"/>
                        <a:t> el adecuado desarrollo de las actividades de la Asamblea General de la COMAIP, la misma cuenta con las comisiones siguientes: </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Comisión de Gestión Documental, Tecnologías de la Información</a:t>
                      </a:r>
                      <a:r>
                        <a:rPr lang="es-ES" b="1" baseline="0" dirty="0" smtClean="0"/>
                        <a:t>; </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 </a:t>
                      </a:r>
                      <a:endParaRPr lang="es-ES" dirty="0" smtClean="0"/>
                    </a:p>
                    <a:p>
                      <a:pPr algn="just"/>
                      <a:endParaRPr lang="es-ES" dirty="0"/>
                    </a:p>
                  </a:txBody>
                  <a:tcPr/>
                </a:tc>
                <a:tc>
                  <a:txBody>
                    <a:bodyPr/>
                    <a:lstStyle/>
                    <a:p>
                      <a:pPr algn="just"/>
                      <a:r>
                        <a:rPr lang="es-ES" dirty="0" smtClean="0"/>
                        <a:t>28. Para</a:t>
                      </a:r>
                      <a:r>
                        <a:rPr lang="es-ES" baseline="0" dirty="0" smtClean="0"/>
                        <a:t> el adecuado desarrollo de las actividades de la Asamblea General de la COMAIP, la misma cuenta con las comisiones siguientes: </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Comisión de Gestión Documental, Tecnologías de la Información </a:t>
                      </a:r>
                      <a:r>
                        <a:rPr lang="es-ES" b="1" baseline="0" dirty="0" smtClean="0"/>
                        <a:t>y Gobierno Abierto; </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a:t>
                      </a:r>
                    </a:p>
                    <a:p>
                      <a:pPr marL="400050" indent="-400050" algn="just">
                        <a:buFont typeface="+mj-lt"/>
                        <a:buAutoNum type="romanUcPeriod"/>
                      </a:pPr>
                      <a:r>
                        <a:rPr lang="es-ES" baseline="0" dirty="0" smtClean="0"/>
                        <a:t>…. </a:t>
                      </a:r>
                      <a:endParaRPr lang="es-E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nvPr>
        </p:nvGraphicFramePr>
        <p:xfrm>
          <a:off x="214313" y="125413"/>
          <a:ext cx="8786812" cy="6446837"/>
        </p:xfrm>
        <a:graphic>
          <a:graphicData uri="http://schemas.openxmlformats.org/drawingml/2006/table">
            <a:tbl>
              <a:tblPr firstRow="1" bandRow="1">
                <a:tableStyleId>{5C22544A-7EE6-4342-B048-85BDC9FD1C3A}</a:tableStyleId>
              </a:tblPr>
              <a:tblGrid>
                <a:gridCol w="4357718"/>
                <a:gridCol w="4429156"/>
              </a:tblGrid>
              <a:tr h="594881">
                <a:tc>
                  <a:txBody>
                    <a:bodyPr/>
                    <a:lstStyle/>
                    <a:p>
                      <a:pPr algn="ctr"/>
                      <a:r>
                        <a:rPr lang="es-ES" dirty="0" smtClean="0"/>
                        <a:t>BASES DE COORDINACIÓN</a:t>
                      </a:r>
                      <a:r>
                        <a:rPr lang="es-ES" baseline="0" dirty="0" smtClean="0"/>
                        <a:t> DE LA COMAIP</a:t>
                      </a:r>
                      <a:endParaRPr lang="es-ES" dirty="0"/>
                    </a:p>
                  </a:txBody>
                  <a:tcPr anchor="ctr"/>
                </a:tc>
                <a:tc>
                  <a:txBody>
                    <a:bodyPr/>
                    <a:lstStyle/>
                    <a:p>
                      <a:pPr algn="ctr"/>
                      <a:r>
                        <a:rPr lang="es-ES" dirty="0" smtClean="0"/>
                        <a:t>PROPUESTA</a:t>
                      </a:r>
                      <a:r>
                        <a:rPr lang="es-ES" baseline="0" dirty="0" smtClean="0"/>
                        <a:t> DE MODIFICACIÓN</a:t>
                      </a:r>
                      <a:endParaRPr lang="es-ES" dirty="0"/>
                    </a:p>
                  </a:txBody>
                  <a:tcPr anchor="ctr"/>
                </a:tc>
              </a:tr>
              <a:tr h="2637856">
                <a:tc>
                  <a:txBody>
                    <a:bodyPr/>
                    <a:lstStyle/>
                    <a:p>
                      <a:pPr algn="just"/>
                      <a:r>
                        <a:rPr lang="es-ES" dirty="0" smtClean="0"/>
                        <a:t>34. Son atribuciones específicas de la Comisión</a:t>
                      </a:r>
                      <a:r>
                        <a:rPr lang="es-ES" baseline="0" dirty="0" smtClean="0"/>
                        <a:t> Documental y Tecnologías de la Información; </a:t>
                      </a:r>
                    </a:p>
                    <a:p>
                      <a:pPr marL="342900" indent="-342900" algn="just">
                        <a:buFont typeface="+mj-lt"/>
                        <a:buAutoNum type="alphaUcPeriod"/>
                      </a:pPr>
                      <a:r>
                        <a:rPr lang="es-ES" baseline="0" dirty="0" smtClean="0"/>
                        <a:t>En materia de Gestión Documental: </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342900" indent="-342900" algn="just">
                        <a:buFont typeface="+mj-lt"/>
                        <a:buAutoNum type="alphaUcPeriod"/>
                      </a:pPr>
                      <a:r>
                        <a:rPr lang="es-ES" baseline="0" dirty="0" smtClean="0"/>
                        <a:t>En materia de Tecnologías de la Información: </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marL="857250" lvl="1" indent="-400050" algn="just">
                        <a:buFont typeface="+mj-lt"/>
                        <a:buAutoNum type="romanUcPeriod"/>
                      </a:pPr>
                      <a:r>
                        <a:rPr lang="es-ES" baseline="0" dirty="0" smtClean="0"/>
                        <a:t>…</a:t>
                      </a:r>
                    </a:p>
                    <a:p>
                      <a:pPr algn="just"/>
                      <a:endParaRPr lang="es-ES" dirty="0"/>
                    </a:p>
                  </a:txBody>
                  <a:tcPr/>
                </a:tc>
                <a:tc>
                  <a:txBody>
                    <a:bodyPr/>
                    <a:lstStyle/>
                    <a:p>
                      <a:pPr algn="just"/>
                      <a:r>
                        <a:rPr lang="es-ES" dirty="0" smtClean="0"/>
                        <a:t>34. Son atribuciones específicas de la Comisión</a:t>
                      </a:r>
                      <a:r>
                        <a:rPr lang="es-ES" baseline="0" dirty="0" smtClean="0"/>
                        <a:t> Documental, Tecnologías de la Información </a:t>
                      </a:r>
                      <a:r>
                        <a:rPr lang="es-ES" b="1" baseline="0" dirty="0" smtClean="0"/>
                        <a:t>y Gobierno Abierto</a:t>
                      </a:r>
                      <a:r>
                        <a:rPr lang="es-ES" baseline="0" dirty="0" smtClean="0"/>
                        <a:t>; </a:t>
                      </a:r>
                    </a:p>
                    <a:p>
                      <a:pPr marL="342900" indent="-342900" algn="just">
                        <a:buFont typeface="+mj-lt"/>
                        <a:buAutoNum type="alphaUcPeriod"/>
                      </a:pPr>
                      <a:r>
                        <a:rPr lang="es-ES" baseline="0" dirty="0" smtClean="0"/>
                        <a:t>…</a:t>
                      </a:r>
                    </a:p>
                    <a:p>
                      <a:pPr marL="342900" indent="-342900" algn="just">
                        <a:buFont typeface="+mj-lt"/>
                        <a:buAutoNum type="alphaUcPeriod"/>
                      </a:pPr>
                      <a:r>
                        <a:rPr lang="es-ES" baseline="0" dirty="0" smtClean="0"/>
                        <a:t>…</a:t>
                      </a:r>
                    </a:p>
                    <a:p>
                      <a:pPr marL="342900" indent="-342900" algn="just">
                        <a:buFont typeface="+mj-lt"/>
                        <a:buAutoNum type="alphaUcPeriod"/>
                      </a:pPr>
                      <a:r>
                        <a:rPr lang="es-ES" b="1" baseline="0" dirty="0" smtClean="0"/>
                        <a:t>En materia de Gobierno Abierto : </a:t>
                      </a:r>
                    </a:p>
                    <a:p>
                      <a:pPr marL="857250" lvl="1" indent="-400050" algn="just">
                        <a:buFont typeface="+mj-lt"/>
                        <a:buAutoNum type="romanUcPeriod"/>
                      </a:pPr>
                      <a:r>
                        <a:rPr lang="es-ES" b="1" baseline="0" dirty="0" smtClean="0"/>
                        <a:t>Difundir acciones y políticas sobre Gobierno Abierto; </a:t>
                      </a:r>
                    </a:p>
                    <a:p>
                      <a:pPr marL="857250" lvl="1" indent="-400050" algn="just">
                        <a:buFont typeface="+mj-lt"/>
                        <a:buAutoNum type="romanUcPeriod"/>
                      </a:pPr>
                      <a:r>
                        <a:rPr lang="es-ES" b="1" baseline="0" dirty="0" smtClean="0"/>
                        <a:t>Impulsar la transparencia, rendición de cuentas y la participación ciudadana con el aprovechamiento de las tecnologías dentro de la COMAIP; </a:t>
                      </a:r>
                    </a:p>
                    <a:p>
                      <a:pPr marL="857250" lvl="1" indent="-400050" algn="just">
                        <a:buFont typeface="+mj-lt"/>
                        <a:buAutoNum type="romanUcPeriod"/>
                      </a:pPr>
                      <a:r>
                        <a:rPr lang="es-ES" b="1" baseline="0" dirty="0" smtClean="0"/>
                        <a:t>Proponer actividades; </a:t>
                      </a:r>
                    </a:p>
                    <a:p>
                      <a:pPr marL="857250" lvl="1" indent="-400050" algn="just">
                        <a:buFont typeface="+mj-lt"/>
                        <a:buAutoNum type="romanUcPeriod"/>
                      </a:pPr>
                      <a:r>
                        <a:rPr lang="es-ES" b="1" baseline="0" dirty="0" smtClean="0"/>
                        <a:t>Promover el intercambio de experiencias sobre los temas de participación ciudadana y rendición de cuentas y fomentar la participación en el grupo de trabajo dentro de la Alianza por el Gobierno Abierto. </a:t>
                      </a: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00063" y="714375"/>
            <a:ext cx="8229600" cy="2571750"/>
          </a:xfrm>
        </p:spPr>
        <p:txBody>
          <a:bodyPr rtlCol="0">
            <a:noAutofit/>
          </a:bodyPr>
          <a:lstStyle/>
          <a:p>
            <a:pPr fontAlgn="auto">
              <a:spcAft>
                <a:spcPts val="0"/>
              </a:spcAft>
              <a:defRPr/>
            </a:pPr>
            <a:r>
              <a:rPr lang="es-ES" sz="4800" b="1" dirty="0" smtClean="0">
                <a:solidFill>
                  <a:schemeClr val="accent1">
                    <a:lumMod val="50000"/>
                  </a:schemeClr>
                </a:solidFill>
              </a:rPr>
              <a:t>CONSIDERACIONES INTEGRANTES COMISIÓN JURÍDICA</a:t>
            </a:r>
            <a:endParaRPr lang="es-ES" sz="4800" b="1" dirty="0">
              <a:solidFill>
                <a:schemeClr val="accent1">
                  <a:lumMod val="50000"/>
                </a:schemeClr>
              </a:solidFill>
            </a:endParaRPr>
          </a:p>
        </p:txBody>
      </p:sp>
      <p:sp>
        <p:nvSpPr>
          <p:cNvPr id="29698" name="5 Subtítulo"/>
          <p:cNvSpPr>
            <a:spLocks noGrp="1"/>
          </p:cNvSpPr>
          <p:nvPr>
            <p:ph type="body" sz="quarter" idx="13"/>
          </p:nvPr>
        </p:nvSpPr>
        <p:spPr>
          <a:xfrm>
            <a:off x="428625" y="2000250"/>
            <a:ext cx="8215313" cy="4429125"/>
          </a:xfrm>
        </p:spPr>
        <p:txBody>
          <a:bodyPr anchor="ctr"/>
          <a:lstStyle/>
          <a:p>
            <a:pPr algn="ctr">
              <a:buFont typeface="Arial" charset="0"/>
              <a:buNone/>
            </a:pPr>
            <a:r>
              <a:rPr lang="es-ES" smtClean="0"/>
              <a:t>CAIPEC</a:t>
            </a:r>
          </a:p>
          <a:p>
            <a:pPr algn="ctr">
              <a:buFont typeface="Arial" charset="0"/>
              <a:buNone/>
            </a:pPr>
            <a:r>
              <a:rPr lang="es-ES" smtClean="0"/>
              <a:t>IFAI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p:txBody>
          <a:bodyPr/>
          <a:lstStyle/>
          <a:p>
            <a:r>
              <a:rPr lang="es-ES" smtClean="0"/>
              <a:t>Consideraciones CAIPEC</a:t>
            </a:r>
          </a:p>
        </p:txBody>
      </p:sp>
      <p:sp>
        <p:nvSpPr>
          <p:cNvPr id="30722" name="2 Marcador de texto"/>
          <p:cNvSpPr>
            <a:spLocks noGrp="1"/>
          </p:cNvSpPr>
          <p:nvPr>
            <p:ph type="body" sz="quarter" idx="13"/>
          </p:nvPr>
        </p:nvSpPr>
        <p:spPr>
          <a:xfrm>
            <a:off x="428625" y="1428750"/>
            <a:ext cx="8215313" cy="4429125"/>
          </a:xfrm>
        </p:spPr>
        <p:txBody>
          <a:bodyPr/>
          <a:lstStyle/>
          <a:p>
            <a:r>
              <a:rPr lang="es-ES" smtClean="0"/>
              <a:t>Dra. Ximena Puente de la Mora </a:t>
            </a:r>
          </a:p>
          <a:p>
            <a:endParaRPr lang="es-ES" smtClean="0"/>
          </a:p>
        </p:txBody>
      </p:sp>
      <p:graphicFrame>
        <p:nvGraphicFramePr>
          <p:cNvPr id="4" name="6 Marcador de contenido"/>
          <p:cNvGraphicFramePr>
            <a:graphicFrameLocks/>
          </p:cNvGraphicFramePr>
          <p:nvPr/>
        </p:nvGraphicFramePr>
        <p:xfrm>
          <a:off x="285750" y="2071688"/>
          <a:ext cx="8715375" cy="4029075"/>
        </p:xfrm>
        <a:graphic>
          <a:graphicData uri="http://schemas.openxmlformats.org/drawingml/2006/table">
            <a:tbl>
              <a:tblPr firstRow="1" bandRow="1">
                <a:tableStyleId>{5C22544A-7EE6-4342-B048-85BDC9FD1C3A}</a:tableStyleId>
              </a:tblPr>
              <a:tblGrid>
                <a:gridCol w="4322290"/>
                <a:gridCol w="4393146"/>
              </a:tblGrid>
              <a:tr h="370797">
                <a:tc>
                  <a:txBody>
                    <a:bodyPr/>
                    <a:lstStyle/>
                    <a:p>
                      <a:pPr algn="ctr"/>
                      <a:r>
                        <a:rPr lang="es-ES" dirty="0" smtClean="0"/>
                        <a:t>Propuesta de Modificación</a:t>
                      </a:r>
                      <a:r>
                        <a:rPr lang="es-ES" baseline="0" dirty="0" smtClean="0"/>
                        <a:t> </a:t>
                      </a:r>
                      <a:endParaRPr lang="es-ES" dirty="0"/>
                    </a:p>
                  </a:txBody>
                  <a:tcPr anchor="ctr"/>
                </a:tc>
                <a:tc>
                  <a:txBody>
                    <a:bodyPr/>
                    <a:lstStyle/>
                    <a:p>
                      <a:pPr algn="ctr"/>
                      <a:r>
                        <a:rPr lang="es-ES" dirty="0" smtClean="0"/>
                        <a:t>Consideraciones CAIPEC</a:t>
                      </a:r>
                      <a:endParaRPr lang="es-ES" dirty="0"/>
                    </a:p>
                  </a:txBody>
                  <a:tcPr anchor="ctr"/>
                </a:tc>
              </a:tr>
              <a:tr h="2629575">
                <a:tc>
                  <a:txBody>
                    <a:bodyPr/>
                    <a:lstStyle/>
                    <a:p>
                      <a:pPr marL="342900" indent="-342900" algn="just">
                        <a:buFont typeface="+mj-lt"/>
                        <a:buAutoNum type="alphaUcPeriod" startAt="3"/>
                      </a:pPr>
                      <a:r>
                        <a:rPr lang="es-ES" dirty="0" smtClean="0"/>
                        <a:t>En materia de Gobierno</a:t>
                      </a:r>
                      <a:r>
                        <a:rPr lang="es-ES" baseline="0" dirty="0" smtClean="0"/>
                        <a:t> Abierto: </a:t>
                      </a:r>
                    </a:p>
                    <a:p>
                      <a:pPr marL="857250" lvl="1" indent="-400050" algn="just">
                        <a:buFont typeface="+mj-lt"/>
                        <a:buAutoNum type="romanUcPeriod"/>
                      </a:pPr>
                      <a:r>
                        <a:rPr lang="es-ES" b="0" baseline="0" dirty="0" smtClean="0"/>
                        <a:t>…</a:t>
                      </a:r>
                    </a:p>
                    <a:p>
                      <a:pPr marL="857250" lvl="1" indent="-400050" algn="just">
                        <a:buFont typeface="+mj-lt"/>
                        <a:buAutoNum type="romanUcPeriod"/>
                      </a:pPr>
                      <a:r>
                        <a:rPr lang="es-ES" b="1" baseline="0" dirty="0" smtClean="0"/>
                        <a:t>Impulsar la transparencia, rendición de cuentas y la participación ciudadana con el aprovechamiento de las tecnologías dentro de la COMAIP; </a:t>
                      </a:r>
                    </a:p>
                    <a:p>
                      <a:pPr marL="857250" lvl="1" indent="-400050" algn="just">
                        <a:buFont typeface="+mj-lt"/>
                        <a:buAutoNum type="romanUcPeriod"/>
                      </a:pPr>
                      <a:r>
                        <a:rPr lang="es-ES" b="0" baseline="0" dirty="0" smtClean="0"/>
                        <a:t>…</a:t>
                      </a:r>
                    </a:p>
                    <a:p>
                      <a:pPr marL="857250" lvl="1" indent="-400050" algn="just">
                        <a:buFont typeface="+mj-lt"/>
                        <a:buAutoNum type="romanUcPeriod"/>
                      </a:pPr>
                      <a:r>
                        <a:rPr lang="es-ES" b="0" baseline="0" dirty="0" smtClean="0"/>
                        <a:t>…</a:t>
                      </a:r>
                    </a:p>
                  </a:txBody>
                  <a:tcPr/>
                </a:tc>
                <a:tc>
                  <a:txBody>
                    <a:bodyPr/>
                    <a:lstStyle/>
                    <a:p>
                      <a:pPr marL="342900" indent="-342900" algn="just">
                        <a:buFont typeface="+mj-lt"/>
                        <a:buAutoNum type="alphaUcPeriod" startAt="3"/>
                      </a:pPr>
                      <a:r>
                        <a:rPr lang="es-ES" dirty="0" smtClean="0"/>
                        <a:t>En materia de Gobierno</a:t>
                      </a:r>
                      <a:r>
                        <a:rPr lang="es-ES" baseline="0" dirty="0" smtClean="0"/>
                        <a:t> Abierto: </a:t>
                      </a:r>
                    </a:p>
                    <a:p>
                      <a:pPr marL="857250" lvl="1" indent="-400050" algn="just">
                        <a:buFont typeface="+mj-lt"/>
                        <a:buAutoNum type="romanUcPeriod"/>
                      </a:pPr>
                      <a:r>
                        <a:rPr lang="es-ES" b="0" baseline="0" dirty="0" smtClean="0"/>
                        <a:t>…</a:t>
                      </a:r>
                    </a:p>
                    <a:p>
                      <a:pPr marL="857250" lvl="1" indent="-400050" algn="just">
                        <a:buFont typeface="+mj-lt"/>
                        <a:buAutoNum type="romanUcPeriod"/>
                      </a:pPr>
                      <a:r>
                        <a:rPr lang="es-ES" b="1" baseline="0" dirty="0" smtClean="0"/>
                        <a:t>Impulsar el establecimiento de estándares básicos del Gobierno Abierto para impulsar la transparencia, rendición de cuentas y participación ciudadana, con el aprovechamiento de las tecnologías de la información dentro de la COMAIP; </a:t>
                      </a:r>
                    </a:p>
                    <a:p>
                      <a:pPr marL="857250" lvl="1" indent="-400050" algn="just">
                        <a:buFont typeface="+mj-lt"/>
                        <a:buAutoNum type="romanUcPeriod"/>
                      </a:pPr>
                      <a:r>
                        <a:rPr lang="es-ES" b="0" baseline="0" dirty="0" smtClean="0"/>
                        <a:t>…</a:t>
                      </a:r>
                    </a:p>
                    <a:p>
                      <a:pPr marL="857250" lvl="1" indent="-400050" algn="just">
                        <a:buFont typeface="+mj-lt"/>
                        <a:buAutoNum type="romanUcPeriod"/>
                      </a:pPr>
                      <a:r>
                        <a:rPr lang="es-ES" b="0" baseline="0" dirty="0" smtClean="0"/>
                        <a:t>…</a:t>
                      </a:r>
                    </a:p>
                    <a:p>
                      <a:pPr algn="just"/>
                      <a:endParaRPr lang="es-ES" b="1" baseline="0" dirty="0" smtClean="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p:cNvSpPr>
          <p:nvPr>
            <p:ph type="title"/>
          </p:nvPr>
        </p:nvSpPr>
        <p:spPr>
          <a:xfrm>
            <a:off x="428625" y="0"/>
            <a:ext cx="8229600" cy="1143000"/>
          </a:xfrm>
        </p:spPr>
        <p:txBody>
          <a:bodyPr/>
          <a:lstStyle/>
          <a:p>
            <a:r>
              <a:rPr lang="es-ES" smtClean="0"/>
              <a:t>Consideraciones IFAI</a:t>
            </a:r>
          </a:p>
        </p:txBody>
      </p:sp>
      <p:sp>
        <p:nvSpPr>
          <p:cNvPr id="31746" name="2 Marcador de texto"/>
          <p:cNvSpPr>
            <a:spLocks noGrp="1"/>
          </p:cNvSpPr>
          <p:nvPr>
            <p:ph type="body" sz="quarter" idx="13"/>
          </p:nvPr>
        </p:nvSpPr>
        <p:spPr>
          <a:xfrm>
            <a:off x="0" y="928688"/>
            <a:ext cx="9144000" cy="1643062"/>
          </a:xfrm>
        </p:spPr>
        <p:txBody>
          <a:bodyPr/>
          <a:lstStyle/>
          <a:p>
            <a:r>
              <a:rPr lang="es-ES" sz="2800" smtClean="0"/>
              <a:t>Mtro. Christian Laris Cutiño. Director de Vinculación y Promoción con Estados y Municipios.</a:t>
            </a:r>
          </a:p>
        </p:txBody>
      </p:sp>
      <p:sp>
        <p:nvSpPr>
          <p:cNvPr id="31747" name="4 CuadroTexto"/>
          <p:cNvSpPr txBox="1">
            <a:spLocks noChangeArrowheads="1"/>
          </p:cNvSpPr>
          <p:nvPr/>
        </p:nvSpPr>
        <p:spPr bwMode="auto">
          <a:xfrm>
            <a:off x="357188" y="1785938"/>
            <a:ext cx="8429625" cy="1662112"/>
          </a:xfrm>
          <a:prstGeom prst="rect">
            <a:avLst/>
          </a:prstGeom>
          <a:noFill/>
          <a:ln w="9525">
            <a:noFill/>
            <a:miter lim="800000"/>
            <a:headEnd/>
            <a:tailEnd/>
          </a:ln>
        </p:spPr>
        <p:txBody>
          <a:bodyPr>
            <a:spAutoFit/>
          </a:bodyPr>
          <a:lstStyle/>
          <a:p>
            <a:r>
              <a:rPr lang="es-ES" sz="2800">
                <a:latin typeface="Calibri" pitchFamily="34" charset="0"/>
              </a:rPr>
              <a:t>Incluir además del tema de archivos y de tecnologías de la información, el tema de gobierno abierto, son muchas funciones. </a:t>
            </a:r>
          </a:p>
          <a:p>
            <a:endParaRPr lang="es-ES">
              <a:latin typeface="Calibri" pitchFamily="34" charset="0"/>
            </a:endParaRPr>
          </a:p>
        </p:txBody>
      </p:sp>
      <p:graphicFrame>
        <p:nvGraphicFramePr>
          <p:cNvPr id="6" name="5 Tabla"/>
          <p:cNvGraphicFramePr>
            <a:graphicFrameLocks noGrp="1"/>
          </p:cNvGraphicFramePr>
          <p:nvPr/>
        </p:nvGraphicFramePr>
        <p:xfrm>
          <a:off x="357188" y="3214688"/>
          <a:ext cx="8501062" cy="3290887"/>
        </p:xfrm>
        <a:graphic>
          <a:graphicData uri="http://schemas.openxmlformats.org/drawingml/2006/table">
            <a:tbl>
              <a:tblPr firstRow="1" bandRow="1">
                <a:tableStyleId>{5C22544A-7EE6-4342-B048-85BDC9FD1C3A}</a:tableStyleId>
              </a:tblPr>
              <a:tblGrid>
                <a:gridCol w="4250561"/>
                <a:gridCol w="4250561"/>
              </a:tblGrid>
              <a:tr h="730308">
                <a:tc>
                  <a:txBody>
                    <a:bodyPr/>
                    <a:lstStyle/>
                    <a:p>
                      <a:pPr algn="ctr"/>
                      <a:r>
                        <a:rPr lang="es-ES" dirty="0" smtClean="0"/>
                        <a:t>Opción 1</a:t>
                      </a:r>
                      <a:endParaRPr lang="es-ES" dirty="0"/>
                    </a:p>
                  </a:txBody>
                  <a:tcPr anchor="ctr"/>
                </a:tc>
                <a:tc>
                  <a:txBody>
                    <a:bodyPr/>
                    <a:lstStyle/>
                    <a:p>
                      <a:pPr algn="ctr"/>
                      <a:r>
                        <a:rPr lang="es-ES" dirty="0" smtClean="0"/>
                        <a:t>Opción 2</a:t>
                      </a:r>
                      <a:endParaRPr lang="es-ES" dirty="0"/>
                    </a:p>
                  </a:txBody>
                  <a:tcPr anchor="ctr"/>
                </a:tc>
              </a:tr>
              <a:tr h="1984336">
                <a:tc>
                  <a:txBody>
                    <a:bodyPr/>
                    <a:lstStyle/>
                    <a:p>
                      <a:r>
                        <a:rPr lang="es-ES" dirty="0" smtClean="0"/>
                        <a:t>Ampliar las atribuciones sin modificar</a:t>
                      </a:r>
                      <a:r>
                        <a:rPr lang="es-ES" baseline="0" dirty="0" smtClean="0"/>
                        <a:t> su nombre.</a:t>
                      </a:r>
                      <a:endParaRPr lang="es-ES" dirty="0"/>
                    </a:p>
                  </a:txBody>
                  <a:tcPr/>
                </a:tc>
                <a:tc>
                  <a:txBody>
                    <a:bodyPr/>
                    <a:lstStyle/>
                    <a:p>
                      <a:r>
                        <a:rPr lang="es-ES" dirty="0" smtClean="0"/>
                        <a:t>Creación de dos Comisiones:</a:t>
                      </a:r>
                      <a:r>
                        <a:rPr lang="es-ES" baseline="0" dirty="0" smtClean="0"/>
                        <a:t> </a:t>
                      </a:r>
                    </a:p>
                    <a:p>
                      <a:endParaRPr lang="es-ES" baseline="0" dirty="0" smtClean="0"/>
                    </a:p>
                    <a:p>
                      <a:pPr>
                        <a:buFont typeface="Arial" pitchFamily="34" charset="0"/>
                        <a:buChar char="•"/>
                      </a:pPr>
                      <a:r>
                        <a:rPr lang="es-ES" dirty="0" smtClean="0"/>
                        <a:t>Comisión</a:t>
                      </a:r>
                      <a:r>
                        <a:rPr lang="es-ES" baseline="0" dirty="0" smtClean="0"/>
                        <a:t> de Archivos y Gestión Documental, con tareas específicas en el tema de archivos. </a:t>
                      </a:r>
                    </a:p>
                    <a:p>
                      <a:pPr>
                        <a:buFont typeface="Arial" pitchFamily="34" charset="0"/>
                        <a:buNone/>
                      </a:pPr>
                      <a:endParaRPr lang="es-ES" baseline="0" dirty="0" smtClean="0"/>
                    </a:p>
                    <a:p>
                      <a:pPr>
                        <a:buFont typeface="Arial" pitchFamily="34" charset="0"/>
                        <a:buChar char="•"/>
                      </a:pPr>
                      <a:r>
                        <a:rPr lang="es-ES" baseline="0" dirty="0" smtClean="0"/>
                        <a:t>Comisión de Tecnologías de la Información y Gobierno Abierto. </a:t>
                      </a:r>
                    </a:p>
                    <a:p>
                      <a:endParaRPr lang="es-E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c 13"/>
          <p:cNvSpPr/>
          <p:nvPr/>
        </p:nvSpPr>
        <p:spPr>
          <a:xfrm>
            <a:off x="-3429000" y="0"/>
            <a:ext cx="6858000" cy="6858000"/>
          </a:xfrm>
          <a:prstGeom prst="arc">
            <a:avLst>
              <a:gd name="adj1" fmla="val 16200000"/>
              <a:gd name="adj2" fmla="val 5370932"/>
            </a:avLst>
          </a:prstGeom>
          <a:solidFill>
            <a:schemeClr val="bg1"/>
          </a:solidFill>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_tradnl">
              <a:solidFill>
                <a:prstClr val="black"/>
              </a:solidFill>
            </a:endParaRPr>
          </a:p>
        </p:txBody>
      </p:sp>
      <p:sp>
        <p:nvSpPr>
          <p:cNvPr id="19" name="Arc 18"/>
          <p:cNvSpPr/>
          <p:nvPr/>
        </p:nvSpPr>
        <p:spPr>
          <a:xfrm>
            <a:off x="-1524000" y="1905000"/>
            <a:ext cx="3048000" cy="3048000"/>
          </a:xfrm>
          <a:prstGeom prst="arc">
            <a:avLst>
              <a:gd name="adj1" fmla="val 16200000"/>
              <a:gd name="adj2" fmla="val 5359794"/>
            </a:avLst>
          </a:prstGeom>
          <a:solidFill>
            <a:schemeClr val="bg1">
              <a:lumMod val="95000"/>
            </a:schemeClr>
          </a:solidFill>
          <a:ln>
            <a:noFill/>
          </a:ln>
          <a:effectLst>
            <a:innerShdw blurRad="304800" dist="50800" dir="18900000">
              <a:prstClr val="black">
                <a:alpha val="14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pic>
        <p:nvPicPr>
          <p:cNvPr id="15365" name="1 Imagen" descr="comision juridica.JPG"/>
          <p:cNvPicPr>
            <a:picLocks noChangeAspect="1" noChangeArrowheads="1"/>
          </p:cNvPicPr>
          <p:nvPr/>
        </p:nvPicPr>
        <p:blipFill>
          <a:blip r:embed="rId3"/>
          <a:srcRect/>
          <a:stretch>
            <a:fillRect/>
          </a:stretch>
        </p:blipFill>
        <p:spPr bwMode="auto">
          <a:xfrm>
            <a:off x="0" y="1857375"/>
            <a:ext cx="2428875" cy="3143250"/>
          </a:xfrm>
          <a:prstGeom prst="rect">
            <a:avLst/>
          </a:prstGeom>
          <a:noFill/>
          <a:ln w="9525">
            <a:noFill/>
            <a:miter lim="800000"/>
            <a:headEnd/>
            <a:tailEnd/>
          </a:ln>
        </p:spPr>
      </p:pic>
      <p:sp>
        <p:nvSpPr>
          <p:cNvPr id="8" name="TextBox 7"/>
          <p:cNvSpPr txBox="1"/>
          <p:nvPr/>
        </p:nvSpPr>
        <p:spPr>
          <a:xfrm flipH="1">
            <a:off x="3138488" y="1279525"/>
            <a:ext cx="4100512" cy="461963"/>
          </a:xfrm>
          <a:prstGeom prst="rect">
            <a:avLst/>
          </a:prstGeom>
          <a:noFill/>
        </p:spPr>
        <p:txBody>
          <a:bodyPr>
            <a:spAutoFit/>
          </a:bodyPr>
          <a:lstStyle/>
          <a:p>
            <a:pPr fontAlgn="auto">
              <a:spcBef>
                <a:spcPts val="0"/>
              </a:spcBef>
              <a:spcAft>
                <a:spcPts val="0"/>
              </a:spcAft>
              <a:defRPr/>
            </a:pPr>
            <a:r>
              <a:rPr lang="es-ES_tradnl" sz="2400" dirty="0">
                <a:solidFill>
                  <a:schemeClr val="bg2">
                    <a:lumMod val="10000"/>
                  </a:schemeClr>
                </a:solidFill>
                <a:latin typeface="Arial Narrow" pitchFamily="34" charset="0"/>
              </a:rPr>
              <a:t>Acciones emprendidas</a:t>
            </a:r>
            <a:endParaRPr lang="es-ES_tradnl" sz="2400" dirty="0">
              <a:solidFill>
                <a:schemeClr val="bg2">
                  <a:lumMod val="10000"/>
                </a:schemeClr>
              </a:solidFill>
              <a:latin typeface="Arial Narrow" pitchFamily="34" charset="0"/>
            </a:endParaRPr>
          </a:p>
        </p:txBody>
      </p:sp>
      <p:sp>
        <p:nvSpPr>
          <p:cNvPr id="9" name="TextBox 8"/>
          <p:cNvSpPr txBox="1"/>
          <p:nvPr/>
        </p:nvSpPr>
        <p:spPr>
          <a:xfrm flipH="1">
            <a:off x="3627438" y="2557463"/>
            <a:ext cx="5516562" cy="830262"/>
          </a:xfrm>
          <a:prstGeom prst="rect">
            <a:avLst/>
          </a:prstGeom>
          <a:noFill/>
        </p:spPr>
        <p:txBody>
          <a:bodyPr>
            <a:spAutoFit/>
          </a:bodyPr>
          <a:lstStyle/>
          <a:p>
            <a:pPr fontAlgn="auto">
              <a:spcBef>
                <a:spcPts val="0"/>
              </a:spcBef>
              <a:spcAft>
                <a:spcPts val="0"/>
              </a:spcAft>
              <a:defRPr/>
            </a:pPr>
            <a:r>
              <a:rPr lang="es-ES_tradnl" sz="2400" dirty="0">
                <a:solidFill>
                  <a:schemeClr val="bg2">
                    <a:lumMod val="10000"/>
                  </a:schemeClr>
                </a:solidFill>
                <a:latin typeface="Arial Narrow" pitchFamily="34" charset="0"/>
              </a:rPr>
              <a:t>Monitoreo a Acciones de Inconstitucionalidad y Controversias Constitucionales</a:t>
            </a:r>
            <a:endParaRPr lang="es-ES_tradnl" sz="2400" dirty="0">
              <a:solidFill>
                <a:schemeClr val="bg2">
                  <a:lumMod val="10000"/>
                </a:schemeClr>
              </a:solidFill>
              <a:latin typeface="Arial Narrow" pitchFamily="34" charset="0"/>
            </a:endParaRPr>
          </a:p>
        </p:txBody>
      </p:sp>
      <p:sp>
        <p:nvSpPr>
          <p:cNvPr id="10" name="TextBox 9"/>
          <p:cNvSpPr txBox="1"/>
          <p:nvPr/>
        </p:nvSpPr>
        <p:spPr>
          <a:xfrm flipH="1">
            <a:off x="3627438" y="3835400"/>
            <a:ext cx="4873625" cy="461963"/>
          </a:xfrm>
          <a:prstGeom prst="rect">
            <a:avLst/>
          </a:prstGeom>
          <a:noFill/>
        </p:spPr>
        <p:txBody>
          <a:bodyPr>
            <a:spAutoFit/>
          </a:bodyPr>
          <a:lstStyle/>
          <a:p>
            <a:pPr fontAlgn="auto">
              <a:spcBef>
                <a:spcPts val="0"/>
              </a:spcBef>
              <a:spcAft>
                <a:spcPts val="0"/>
              </a:spcAft>
              <a:defRPr/>
            </a:pPr>
            <a:r>
              <a:rPr lang="es-ES_tradnl" sz="2400" dirty="0">
                <a:solidFill>
                  <a:schemeClr val="bg2">
                    <a:lumMod val="10000"/>
                  </a:schemeClr>
                </a:solidFill>
                <a:latin typeface="Arial Narrow" pitchFamily="34" charset="0"/>
              </a:rPr>
              <a:t>Análisis Tlaxcala</a:t>
            </a:r>
            <a:endParaRPr lang="es-ES_tradnl" sz="2400" dirty="0">
              <a:solidFill>
                <a:schemeClr val="bg2">
                  <a:lumMod val="10000"/>
                </a:schemeClr>
              </a:solidFill>
              <a:latin typeface="Arial Narrow" pitchFamily="34" charset="0"/>
            </a:endParaRPr>
          </a:p>
        </p:txBody>
      </p:sp>
      <p:sp>
        <p:nvSpPr>
          <p:cNvPr id="12" name="TextBox 11"/>
          <p:cNvSpPr txBox="1"/>
          <p:nvPr/>
        </p:nvSpPr>
        <p:spPr>
          <a:xfrm flipH="1">
            <a:off x="3194050" y="5113338"/>
            <a:ext cx="5807075" cy="830262"/>
          </a:xfrm>
          <a:prstGeom prst="rect">
            <a:avLst/>
          </a:prstGeom>
          <a:noFill/>
        </p:spPr>
        <p:txBody>
          <a:bodyPr>
            <a:spAutoFit/>
          </a:bodyPr>
          <a:lstStyle/>
          <a:p>
            <a:pPr fontAlgn="auto">
              <a:spcBef>
                <a:spcPts val="0"/>
              </a:spcBef>
              <a:spcAft>
                <a:spcPts val="0"/>
              </a:spcAft>
              <a:defRPr/>
            </a:pPr>
            <a:r>
              <a:rPr lang="es-ES_tradnl" sz="2400" dirty="0">
                <a:solidFill>
                  <a:schemeClr val="bg2">
                    <a:lumMod val="10000"/>
                  </a:schemeClr>
                </a:solidFill>
                <a:latin typeface="Arial Narrow" pitchFamily="34" charset="0"/>
              </a:rPr>
              <a:t>Solicitud modificación a Bases de Coordinación de la COMAIP</a:t>
            </a:r>
            <a:endParaRPr lang="es-ES_tradnl" sz="2400" dirty="0">
              <a:solidFill>
                <a:schemeClr val="bg2">
                  <a:lumMod val="10000"/>
                </a:schemeClr>
              </a:solidFill>
              <a:latin typeface="Arial Narrow" pitchFamily="34" charset="0"/>
            </a:endParaRPr>
          </a:p>
        </p:txBody>
      </p:sp>
      <p:sp>
        <p:nvSpPr>
          <p:cNvPr id="15" name="Oval 14"/>
          <p:cNvSpPr/>
          <p:nvPr/>
        </p:nvSpPr>
        <p:spPr>
          <a:xfrm>
            <a:off x="2721676" y="1370363"/>
            <a:ext cx="311727" cy="311727"/>
          </a:xfrm>
          <a:prstGeom prst="ellipse">
            <a:avLst/>
          </a:prstGeom>
          <a:solidFill>
            <a:srgbClr val="9933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sp>
        <p:nvSpPr>
          <p:cNvPr id="16" name="Oval 15"/>
          <p:cNvSpPr/>
          <p:nvPr/>
        </p:nvSpPr>
        <p:spPr>
          <a:xfrm>
            <a:off x="3220192" y="2638879"/>
            <a:ext cx="311727" cy="311727"/>
          </a:xfrm>
          <a:prstGeom prst="ellipse">
            <a:avLst/>
          </a:prstGeom>
          <a:solidFill>
            <a:srgbClr val="9933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sp>
        <p:nvSpPr>
          <p:cNvPr id="17" name="Oval 16"/>
          <p:cNvSpPr/>
          <p:nvPr/>
        </p:nvSpPr>
        <p:spPr>
          <a:xfrm>
            <a:off x="3222174" y="3907395"/>
            <a:ext cx="311727" cy="311727"/>
          </a:xfrm>
          <a:prstGeom prst="ellipse">
            <a:avLst/>
          </a:prstGeom>
          <a:solidFill>
            <a:srgbClr val="9933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sp>
        <p:nvSpPr>
          <p:cNvPr id="18" name="Oval 17"/>
          <p:cNvSpPr/>
          <p:nvPr/>
        </p:nvSpPr>
        <p:spPr>
          <a:xfrm>
            <a:off x="2733551" y="5175910"/>
            <a:ext cx="311727" cy="311727"/>
          </a:xfrm>
          <a:prstGeom prst="ellipse">
            <a:avLst/>
          </a:prstGeom>
          <a:solidFill>
            <a:srgbClr val="99336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grpSp>
        <p:nvGrpSpPr>
          <p:cNvPr id="2" name="Group 24"/>
          <p:cNvGrpSpPr>
            <a:grpSpLocks/>
          </p:cNvGrpSpPr>
          <p:nvPr/>
        </p:nvGrpSpPr>
        <p:grpSpPr bwMode="auto">
          <a:xfrm rot="5400000">
            <a:off x="-3128963" y="3314701"/>
            <a:ext cx="6245225" cy="228600"/>
            <a:chOff x="-3200400" y="3314700"/>
            <a:chExt cx="6246420" cy="228600"/>
          </a:xfrm>
        </p:grpSpPr>
        <p:sp>
          <p:nvSpPr>
            <p:cNvPr id="13" name="Rounded Rectangle 12"/>
            <p:cNvSpPr/>
            <p:nvPr/>
          </p:nvSpPr>
          <p:spPr>
            <a:xfrm rot="5400000">
              <a:off x="1331520" y="1828800"/>
              <a:ext cx="228600" cy="3200400"/>
            </a:xfrm>
            <a:prstGeom prst="roundRect">
              <a:avLst>
                <a:gd name="adj" fmla="val 35051"/>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sp>
          <p:nvSpPr>
            <p:cNvPr id="24" name="Rounded Rectangle 23"/>
            <p:cNvSpPr/>
            <p:nvPr/>
          </p:nvSpPr>
          <p:spPr>
            <a:xfrm rot="5400000">
              <a:off x="-1714500" y="1828800"/>
              <a:ext cx="228600" cy="3200400"/>
            </a:xfrm>
            <a:prstGeom prst="roundRect">
              <a:avLst>
                <a:gd name="adj" fmla="val 35051"/>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_tradnl">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7380000">
                                      <p:cBhvr>
                                        <p:cTn id="6" dur="1000" fill="hold"/>
                                        <p:tgtEl>
                                          <p:spTgt spid="2"/>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15"/>
                                        </p:tgtEl>
                                        <p:attrNameLst>
                                          <p:attrName>fillcolor</p:attrName>
                                        </p:attrNameLst>
                                      </p:cBhvr>
                                      <p:to>
                                        <a:srgbClr val="660066"/>
                                      </p:to>
                                    </p:animClr>
                                    <p:set>
                                      <p:cBhvr>
                                        <p:cTn id="10" dur="500" fill="hold"/>
                                        <p:tgtEl>
                                          <p:spTgt spid="15"/>
                                        </p:tgtEl>
                                        <p:attrNameLst>
                                          <p:attrName>fill.type</p:attrName>
                                        </p:attrNameLst>
                                      </p:cBhvr>
                                      <p:to>
                                        <p:strVal val="solid"/>
                                      </p:to>
                                    </p:set>
                                    <p:set>
                                      <p:cBhvr>
                                        <p:cTn id="11" dur="500" fill="hold"/>
                                        <p:tgtEl>
                                          <p:spTgt spid="15"/>
                                        </p:tgtEl>
                                        <p:attrNameLst>
                                          <p:attrName>fill.on</p:attrName>
                                        </p:attrNameLst>
                                      </p:cBhvr>
                                      <p:to>
                                        <p:strVal val="true"/>
                                      </p:to>
                                    </p:se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320000">
                                      <p:cBhvr>
                                        <p:cTn id="18" dur="500" fill="hold"/>
                                        <p:tgtEl>
                                          <p:spTgt spid="2"/>
                                        </p:tgtEl>
                                        <p:attrNameLst>
                                          <p:attrName>r</p:attrName>
                                        </p:attrNameLst>
                                      </p:cBhvr>
                                    </p:animRot>
                                  </p:childTnLst>
                                </p:cTn>
                              </p:par>
                            </p:childTnLst>
                          </p:cTn>
                        </p:par>
                        <p:par>
                          <p:cTn id="19" fill="hold">
                            <p:stCondLst>
                              <p:cond delay="500"/>
                            </p:stCondLst>
                            <p:childTnLst>
                              <p:par>
                                <p:cTn id="20" presetID="1" presetClass="emph" presetSubtype="2" fill="hold" nodeType="afterEffect">
                                  <p:stCondLst>
                                    <p:cond delay="0"/>
                                  </p:stCondLst>
                                  <p:childTnLst>
                                    <p:animClr clrSpc="rgb" dir="cw">
                                      <p:cBhvr>
                                        <p:cTn id="21" dur="500" fill="hold"/>
                                        <p:tgtEl>
                                          <p:spTgt spid="16"/>
                                        </p:tgtEl>
                                        <p:attrNameLst>
                                          <p:attrName>fillcolor</p:attrName>
                                        </p:attrNameLst>
                                      </p:cBhvr>
                                      <p:to>
                                        <a:srgbClr val="800080"/>
                                      </p:to>
                                    </p:animClr>
                                    <p:set>
                                      <p:cBhvr>
                                        <p:cTn id="22" dur="500" fill="hold"/>
                                        <p:tgtEl>
                                          <p:spTgt spid="16"/>
                                        </p:tgtEl>
                                        <p:attrNameLst>
                                          <p:attrName>fill.type</p:attrName>
                                        </p:attrNameLst>
                                      </p:cBhvr>
                                      <p:to>
                                        <p:strVal val="solid"/>
                                      </p:to>
                                    </p:set>
                                    <p:set>
                                      <p:cBhvr>
                                        <p:cTn id="23" dur="500" fill="hold"/>
                                        <p:tgtEl>
                                          <p:spTgt spid="16"/>
                                        </p:tgtEl>
                                        <p:attrNameLst>
                                          <p:attrName>fill.on</p:attrName>
                                        </p:attrNameLst>
                                      </p:cBhvr>
                                      <p:to>
                                        <p:strVal val="true"/>
                                      </p:to>
                                    </p:se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320000">
                                      <p:cBhvr>
                                        <p:cTn id="30" dur="500" fill="hold"/>
                                        <p:tgtEl>
                                          <p:spTgt spid="2"/>
                                        </p:tgtEl>
                                        <p:attrNameLst>
                                          <p:attrName>r</p:attrName>
                                        </p:attrNameLst>
                                      </p:cBhvr>
                                    </p:animRot>
                                  </p:childTnLst>
                                </p:cTn>
                              </p:par>
                            </p:childTnLst>
                          </p:cTn>
                        </p:par>
                        <p:par>
                          <p:cTn id="31" fill="hold">
                            <p:stCondLst>
                              <p:cond delay="500"/>
                            </p:stCondLst>
                            <p:childTnLst>
                              <p:par>
                                <p:cTn id="32" presetID="1" presetClass="emph" presetSubtype="2" fill="hold" nodeType="afterEffect">
                                  <p:stCondLst>
                                    <p:cond delay="0"/>
                                  </p:stCondLst>
                                  <p:childTnLst>
                                    <p:animClr clrSpc="rgb" dir="cw">
                                      <p:cBhvr>
                                        <p:cTn id="33" dur="500" fill="hold"/>
                                        <p:tgtEl>
                                          <p:spTgt spid="17"/>
                                        </p:tgtEl>
                                        <p:attrNameLst>
                                          <p:attrName>fillcolor</p:attrName>
                                        </p:attrNameLst>
                                      </p:cBhvr>
                                      <p:to>
                                        <a:srgbClr val="990099"/>
                                      </p:to>
                                    </p:animClr>
                                    <p:set>
                                      <p:cBhvr>
                                        <p:cTn id="34" dur="500" fill="hold"/>
                                        <p:tgtEl>
                                          <p:spTgt spid="17"/>
                                        </p:tgtEl>
                                        <p:attrNameLst>
                                          <p:attrName>fill.type</p:attrName>
                                        </p:attrNameLst>
                                      </p:cBhvr>
                                      <p:to>
                                        <p:strVal val="solid"/>
                                      </p:to>
                                    </p:set>
                                    <p:set>
                                      <p:cBhvr>
                                        <p:cTn id="35" dur="500" fill="hold"/>
                                        <p:tgtEl>
                                          <p:spTgt spid="17"/>
                                        </p:tgtEl>
                                        <p:attrNameLst>
                                          <p:attrName>fill.on</p:attrName>
                                        </p:attrNameLst>
                                      </p:cBhvr>
                                      <p:to>
                                        <p:strVal val="true"/>
                                      </p:to>
                                    </p:se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1320000">
                                      <p:cBhvr>
                                        <p:cTn id="42" dur="500" fill="hold"/>
                                        <p:tgtEl>
                                          <p:spTgt spid="2"/>
                                        </p:tgtEl>
                                        <p:attrNameLst>
                                          <p:attrName>r</p:attrName>
                                        </p:attrNameLst>
                                      </p:cBhvr>
                                    </p:animRot>
                                  </p:childTnLst>
                                </p:cTn>
                              </p:par>
                            </p:childTnLst>
                          </p:cTn>
                        </p:par>
                        <p:par>
                          <p:cTn id="43" fill="hold">
                            <p:stCondLst>
                              <p:cond delay="500"/>
                            </p:stCondLst>
                            <p:childTnLst>
                              <p:par>
                                <p:cTn id="44" presetID="1" presetClass="emph" presetSubtype="2" fill="hold" nodeType="afterEffect">
                                  <p:stCondLst>
                                    <p:cond delay="0"/>
                                  </p:stCondLst>
                                  <p:childTnLst>
                                    <p:animClr clrSpc="rgb" dir="cw">
                                      <p:cBhvr>
                                        <p:cTn id="45" dur="500" fill="hold"/>
                                        <p:tgtEl>
                                          <p:spTgt spid="18"/>
                                        </p:tgtEl>
                                        <p:attrNameLst>
                                          <p:attrName>fillcolor</p:attrName>
                                        </p:attrNameLst>
                                      </p:cBhvr>
                                      <p:to>
                                        <a:srgbClr val="993366"/>
                                      </p:to>
                                    </p:animClr>
                                    <p:set>
                                      <p:cBhvr>
                                        <p:cTn id="46" dur="500" fill="hold"/>
                                        <p:tgtEl>
                                          <p:spTgt spid="18"/>
                                        </p:tgtEl>
                                        <p:attrNameLst>
                                          <p:attrName>fill.type</p:attrName>
                                        </p:attrNameLst>
                                      </p:cBhvr>
                                      <p:to>
                                        <p:strVal val="solid"/>
                                      </p:to>
                                    </p:set>
                                    <p:set>
                                      <p:cBhvr>
                                        <p:cTn id="47" dur="500" fill="hold"/>
                                        <p:tgtEl>
                                          <p:spTgt spid="18"/>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idx="4294967295"/>
          </p:nvPr>
        </p:nvSpPr>
        <p:spPr>
          <a:xfrm>
            <a:off x="357188" y="285750"/>
            <a:ext cx="3786187" cy="796925"/>
          </a:xfrm>
        </p:spPr>
        <p:txBody>
          <a:bodyPr rtlCol="0">
            <a:normAutofit/>
          </a:bodyPr>
          <a:lstStyle/>
          <a:p>
            <a:pPr fontAlgn="auto">
              <a:spcAft>
                <a:spcPts val="0"/>
              </a:spcAft>
              <a:defRPr/>
            </a:pPr>
            <a:r>
              <a:rPr lang="es-ES" sz="4000" b="1" dirty="0" smtClean="0">
                <a:solidFill>
                  <a:schemeClr val="accent5">
                    <a:lumMod val="50000"/>
                  </a:schemeClr>
                </a:solidFill>
                <a:latin typeface="Arial Narrow" pitchFamily="34" charset="0"/>
              </a:rPr>
              <a:t>INTEGRANTES</a:t>
            </a:r>
            <a:endParaRPr lang="es-ES" sz="4000" b="1" dirty="0">
              <a:solidFill>
                <a:schemeClr val="accent5">
                  <a:lumMod val="50000"/>
                </a:schemeClr>
              </a:solidFill>
              <a:latin typeface="Arial Narrow" pitchFamily="34" charset="0"/>
            </a:endParaRPr>
          </a:p>
        </p:txBody>
      </p:sp>
      <p:sp>
        <p:nvSpPr>
          <p:cNvPr id="6" name="5 Marcador de número de diapositiva"/>
          <p:cNvSpPr>
            <a:spLocks noGrp="1"/>
          </p:cNvSpPr>
          <p:nvPr>
            <p:ph type="sldNum" sz="quarter" idx="12"/>
          </p:nvPr>
        </p:nvSpPr>
        <p:spPr/>
        <p:txBody>
          <a:bodyPr/>
          <a:lstStyle/>
          <a:p>
            <a:pPr>
              <a:defRPr/>
            </a:pPr>
            <a:fld id="{58CD5061-41AB-4D95-8C12-E5226D3F2108}" type="slidenum">
              <a:rPr lang="es-ES"/>
              <a:pPr>
                <a:defRPr/>
              </a:pPr>
              <a:t>3</a:t>
            </a:fld>
            <a:endParaRPr lang="es-ES"/>
          </a:p>
        </p:txBody>
      </p:sp>
      <p:sp>
        <p:nvSpPr>
          <p:cNvPr id="17411" name="6 CuadroTexto"/>
          <p:cNvSpPr txBox="1">
            <a:spLocks noChangeArrowheads="1"/>
          </p:cNvSpPr>
          <p:nvPr/>
        </p:nvSpPr>
        <p:spPr bwMode="auto">
          <a:xfrm>
            <a:off x="6715125" y="1643063"/>
            <a:ext cx="2428875" cy="4246562"/>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s-ES">
                <a:latin typeface="Calibri" pitchFamily="34" charset="0"/>
              </a:rPr>
              <a:t>Coahuila</a:t>
            </a:r>
          </a:p>
          <a:p>
            <a:pPr marL="342900" indent="-342900">
              <a:buFont typeface="Calibri" pitchFamily="34" charset="0"/>
              <a:buAutoNum type="arabicPeriod"/>
            </a:pPr>
            <a:r>
              <a:rPr lang="es-ES">
                <a:latin typeface="Calibri" pitchFamily="34" charset="0"/>
              </a:rPr>
              <a:t>Colima </a:t>
            </a:r>
          </a:p>
          <a:p>
            <a:pPr marL="342900" indent="-342900">
              <a:buFont typeface="Calibri" pitchFamily="34" charset="0"/>
              <a:buAutoNum type="arabicPeriod"/>
            </a:pPr>
            <a:r>
              <a:rPr lang="es-ES">
                <a:latin typeface="Calibri" pitchFamily="34" charset="0"/>
              </a:rPr>
              <a:t>Chiapas </a:t>
            </a:r>
          </a:p>
          <a:p>
            <a:pPr marL="342900" indent="-342900">
              <a:buFont typeface="Calibri" pitchFamily="34" charset="0"/>
              <a:buAutoNum type="arabicPeriod"/>
            </a:pPr>
            <a:r>
              <a:rPr lang="es-ES">
                <a:latin typeface="Calibri" pitchFamily="34" charset="0"/>
              </a:rPr>
              <a:t>Chihuahua</a:t>
            </a:r>
          </a:p>
          <a:p>
            <a:pPr marL="342900" indent="-342900">
              <a:buFont typeface="Calibri" pitchFamily="34" charset="0"/>
              <a:buAutoNum type="arabicPeriod"/>
            </a:pPr>
            <a:r>
              <a:rPr lang="es-ES">
                <a:latin typeface="Calibri" pitchFamily="34" charset="0"/>
              </a:rPr>
              <a:t>Distrito Federal</a:t>
            </a:r>
          </a:p>
          <a:p>
            <a:pPr marL="342900" indent="-342900">
              <a:buFont typeface="Calibri" pitchFamily="34" charset="0"/>
              <a:buAutoNum type="arabicPeriod"/>
            </a:pPr>
            <a:r>
              <a:rPr lang="es-ES">
                <a:latin typeface="Calibri" pitchFamily="34" charset="0"/>
              </a:rPr>
              <a:t>Estado de México</a:t>
            </a:r>
          </a:p>
          <a:p>
            <a:pPr marL="342900" indent="-342900">
              <a:buFont typeface="Calibri" pitchFamily="34" charset="0"/>
              <a:buAutoNum type="arabicPeriod"/>
            </a:pPr>
            <a:r>
              <a:rPr lang="es-ES">
                <a:latin typeface="Calibri" pitchFamily="34" charset="0"/>
              </a:rPr>
              <a:t>Hidalgo </a:t>
            </a:r>
          </a:p>
          <a:p>
            <a:pPr marL="342900" indent="-342900">
              <a:buFont typeface="Calibri" pitchFamily="34" charset="0"/>
              <a:buAutoNum type="arabicPeriod"/>
            </a:pPr>
            <a:r>
              <a:rPr lang="es-ES">
                <a:latin typeface="Calibri" pitchFamily="34" charset="0"/>
              </a:rPr>
              <a:t>Jalisco </a:t>
            </a:r>
          </a:p>
          <a:p>
            <a:pPr marL="342900" indent="-342900">
              <a:buFont typeface="Calibri" pitchFamily="34" charset="0"/>
              <a:buAutoNum type="arabicPeriod"/>
            </a:pPr>
            <a:r>
              <a:rPr lang="es-ES">
                <a:latin typeface="Calibri" pitchFamily="34" charset="0"/>
              </a:rPr>
              <a:t>Morelos </a:t>
            </a:r>
          </a:p>
          <a:p>
            <a:pPr marL="342900" indent="-342900">
              <a:buFont typeface="Calibri" pitchFamily="34" charset="0"/>
              <a:buAutoNum type="arabicPeriod"/>
            </a:pPr>
            <a:r>
              <a:rPr lang="es-ES">
                <a:latin typeface="Calibri" pitchFamily="34" charset="0"/>
              </a:rPr>
              <a:t>Oaxaca </a:t>
            </a:r>
          </a:p>
          <a:p>
            <a:pPr marL="342900" indent="-342900">
              <a:buFont typeface="Calibri" pitchFamily="34" charset="0"/>
              <a:buAutoNum type="arabicPeriod"/>
            </a:pPr>
            <a:r>
              <a:rPr lang="es-ES">
                <a:latin typeface="Calibri" pitchFamily="34" charset="0"/>
              </a:rPr>
              <a:t>Querétaro</a:t>
            </a:r>
          </a:p>
          <a:p>
            <a:pPr marL="342900" indent="-342900">
              <a:buFont typeface="Calibri" pitchFamily="34" charset="0"/>
              <a:buAutoNum type="arabicPeriod"/>
            </a:pPr>
            <a:r>
              <a:rPr lang="es-ES">
                <a:latin typeface="Calibri" pitchFamily="34" charset="0"/>
              </a:rPr>
              <a:t>Sonora</a:t>
            </a:r>
          </a:p>
          <a:p>
            <a:pPr marL="342900" indent="-342900">
              <a:buFont typeface="Calibri" pitchFamily="34" charset="0"/>
              <a:buAutoNum type="arabicPeriod"/>
            </a:pPr>
            <a:r>
              <a:rPr lang="es-ES">
                <a:latin typeface="Calibri" pitchFamily="34" charset="0"/>
              </a:rPr>
              <a:t>Tabasco </a:t>
            </a:r>
          </a:p>
          <a:p>
            <a:pPr marL="342900" indent="-342900">
              <a:buFont typeface="Calibri" pitchFamily="34" charset="0"/>
              <a:buAutoNum type="arabicPeriod"/>
            </a:pPr>
            <a:r>
              <a:rPr lang="es-ES">
                <a:latin typeface="Calibri" pitchFamily="34" charset="0"/>
              </a:rPr>
              <a:t>Veracruz </a:t>
            </a:r>
          </a:p>
          <a:p>
            <a:pPr marL="342900" indent="-342900">
              <a:buFont typeface="Calibri" pitchFamily="34" charset="0"/>
              <a:buAutoNum type="arabicPeriod"/>
            </a:pPr>
            <a:r>
              <a:rPr lang="es-ES">
                <a:latin typeface="Calibri" pitchFamily="34" charset="0"/>
              </a:rPr>
              <a:t>Yucatán </a:t>
            </a:r>
          </a:p>
        </p:txBody>
      </p:sp>
      <p:pic>
        <p:nvPicPr>
          <p:cNvPr id="10" name="9 Imagen" descr="integrantes cj.bmp"/>
          <p:cNvPicPr>
            <a:picLocks noChangeAspect="1"/>
          </p:cNvPicPr>
          <p:nvPr/>
        </p:nvPicPr>
        <p:blipFill>
          <a:blip r:embed="rId3"/>
          <a:stretch>
            <a:fillRect/>
          </a:stretch>
        </p:blipFill>
        <p:spPr>
          <a:xfrm>
            <a:off x="357188" y="1428750"/>
            <a:ext cx="6191250" cy="4724400"/>
          </a:xfrm>
          <a:prstGeom prst="rect">
            <a:avLst/>
          </a:prstGeom>
          <a:ln>
            <a:solidFill>
              <a:schemeClr val="accent5">
                <a:lumMod val="50000"/>
              </a:schemeClr>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b="1" dirty="0" smtClean="0">
                <a:solidFill>
                  <a:schemeClr val="accent5">
                    <a:lumMod val="50000"/>
                  </a:schemeClr>
                </a:solidFill>
              </a:rPr>
              <a:t>ACCIONES EMPRENDIDAS</a:t>
            </a:r>
            <a:endParaRPr lang="es-ES" b="1" dirty="0">
              <a:solidFill>
                <a:schemeClr val="accent5">
                  <a:lumMod val="50000"/>
                </a:schemeClr>
              </a:solidFill>
            </a:endParaRPr>
          </a:p>
        </p:txBody>
      </p:sp>
      <p:sp>
        <p:nvSpPr>
          <p:cNvPr id="3" name="2 Marcador de texto"/>
          <p:cNvSpPr>
            <a:spLocks noGrp="1"/>
          </p:cNvSpPr>
          <p:nvPr>
            <p:ph type="body" sz="quarter" idx="13"/>
          </p:nvPr>
        </p:nvSpPr>
        <p:spPr>
          <a:xfrm>
            <a:off x="285750" y="1571625"/>
            <a:ext cx="8358188" cy="5000625"/>
          </a:xfrm>
        </p:spPr>
        <p:txBody>
          <a:bodyPr rtlCol="0">
            <a:normAutofit/>
          </a:bodyPr>
          <a:lstStyle/>
          <a:p>
            <a:pPr fontAlgn="auto">
              <a:spcAft>
                <a:spcPts val="0"/>
              </a:spcAft>
              <a:buFont typeface="Arial" pitchFamily="34" charset="0"/>
              <a:buChar char="•"/>
              <a:defRPr/>
            </a:pPr>
            <a:r>
              <a:rPr lang="es-ES" sz="3600" b="1" dirty="0" smtClean="0">
                <a:solidFill>
                  <a:schemeClr val="bg2">
                    <a:lumMod val="10000"/>
                  </a:schemeClr>
                </a:solidFill>
              </a:rPr>
              <a:t>Adición nuevos integrantes a la Comisión </a:t>
            </a:r>
          </a:p>
          <a:p>
            <a:pPr lvl="1" fontAlgn="auto">
              <a:spcAft>
                <a:spcPts val="0"/>
              </a:spcAft>
              <a:buFont typeface="Arial" pitchFamily="34" charset="0"/>
              <a:buChar char="–"/>
              <a:defRPr/>
            </a:pPr>
            <a:r>
              <a:rPr lang="es-ES" dirty="0" smtClean="0"/>
              <a:t>Querétaro.  Lic. Javier Rascado Pérez. </a:t>
            </a:r>
          </a:p>
          <a:p>
            <a:pPr lvl="1" fontAlgn="auto">
              <a:spcAft>
                <a:spcPts val="0"/>
              </a:spcAft>
              <a:buFont typeface="Arial" pitchFamily="34" charset="0"/>
              <a:buChar char="–"/>
              <a:defRPr/>
            </a:pPr>
            <a:r>
              <a:rPr lang="es-ES" dirty="0" smtClean="0"/>
              <a:t>Colima. Dra. Ximena Puente de la Mora. </a:t>
            </a:r>
          </a:p>
          <a:p>
            <a:pPr fontAlgn="auto">
              <a:spcAft>
                <a:spcPts val="0"/>
              </a:spcAft>
              <a:buFont typeface="Arial" pitchFamily="34" charset="0"/>
              <a:buNone/>
              <a:defRPr/>
            </a:pPr>
            <a:endParaRPr lang="es-ES" sz="3600" b="1" dirty="0" smtClean="0">
              <a:solidFill>
                <a:schemeClr val="bg2">
                  <a:lumMod val="10000"/>
                </a:schemeClr>
              </a:solidFill>
            </a:endParaRPr>
          </a:p>
          <a:p>
            <a:pPr fontAlgn="auto">
              <a:spcAft>
                <a:spcPts val="0"/>
              </a:spcAft>
              <a:buFont typeface="Arial" pitchFamily="34" charset="0"/>
              <a:buNone/>
              <a:defRPr/>
            </a:pPr>
            <a:r>
              <a:rPr lang="es-ES" sz="3600" b="1" dirty="0" smtClean="0">
                <a:solidFill>
                  <a:schemeClr val="bg2">
                    <a:lumMod val="10000"/>
                  </a:schemeClr>
                </a:solidFill>
              </a:rPr>
              <a:t>	Objetivo: </a:t>
            </a:r>
          </a:p>
          <a:p>
            <a:pPr fontAlgn="auto">
              <a:spcAft>
                <a:spcPts val="0"/>
              </a:spcAft>
              <a:buFont typeface="Arial" pitchFamily="34" charset="0"/>
              <a:buNone/>
              <a:defRPr/>
            </a:pPr>
            <a:r>
              <a:rPr lang="es-ES" dirty="0" smtClean="0">
                <a:solidFill>
                  <a:schemeClr val="bg2">
                    <a:lumMod val="10000"/>
                  </a:schemeClr>
                </a:solidFill>
              </a:rPr>
              <a:t>	</a:t>
            </a:r>
            <a:r>
              <a:rPr lang="es-ES" dirty="0" smtClean="0"/>
              <a:t>Que todos los Institutos y Comisiones de Acceso a la Información Pública se integren a la Comisión Jurídica.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grafica.bmp"/>
          <p:cNvPicPr>
            <a:picLocks noChangeAspect="1"/>
          </p:cNvPicPr>
          <p:nvPr/>
        </p:nvPicPr>
        <p:blipFill>
          <a:blip r:embed="rId2"/>
          <a:stretch>
            <a:fillRect/>
          </a:stretch>
        </p:blipFill>
        <p:spPr>
          <a:xfrm>
            <a:off x="347663" y="452438"/>
            <a:ext cx="8448675" cy="5953125"/>
          </a:xfrm>
          <a:prstGeom prst="rect">
            <a:avLst/>
          </a:prstGeom>
          <a:ln>
            <a:solidFill>
              <a:schemeClr val="accent5">
                <a:lumMod val="50000"/>
              </a:schemeClr>
            </a:solidFill>
          </a:ln>
        </p:spPr>
      </p:pic>
      <p:sp>
        <p:nvSpPr>
          <p:cNvPr id="20482" name="3 CuadroTexto"/>
          <p:cNvSpPr txBox="1">
            <a:spLocks noChangeArrowheads="1"/>
          </p:cNvSpPr>
          <p:nvPr/>
        </p:nvSpPr>
        <p:spPr bwMode="auto">
          <a:xfrm>
            <a:off x="7143750" y="1857375"/>
            <a:ext cx="1571625" cy="3492500"/>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s-ES" sz="1300">
                <a:latin typeface="Calibri" pitchFamily="34" charset="0"/>
              </a:rPr>
              <a:t>Aguascalientes </a:t>
            </a:r>
          </a:p>
          <a:p>
            <a:pPr marL="342900" indent="-342900">
              <a:buFont typeface="Calibri" pitchFamily="34" charset="0"/>
              <a:buAutoNum type="arabicPeriod"/>
            </a:pPr>
            <a:r>
              <a:rPr lang="es-ES" sz="1300">
                <a:latin typeface="Calibri" pitchFamily="34" charset="0"/>
              </a:rPr>
              <a:t>Baja California</a:t>
            </a:r>
          </a:p>
          <a:p>
            <a:pPr marL="342900" indent="-342900">
              <a:buFont typeface="Calibri" pitchFamily="34" charset="0"/>
              <a:buAutoNum type="arabicPeriod"/>
            </a:pPr>
            <a:r>
              <a:rPr lang="es-ES" sz="1300">
                <a:latin typeface="Calibri" pitchFamily="34" charset="0"/>
              </a:rPr>
              <a:t>Baja California Sur</a:t>
            </a:r>
          </a:p>
          <a:p>
            <a:pPr marL="342900" indent="-342900">
              <a:buFont typeface="Calibri" pitchFamily="34" charset="0"/>
              <a:buAutoNum type="arabicPeriod"/>
            </a:pPr>
            <a:r>
              <a:rPr lang="es-ES" sz="1300">
                <a:latin typeface="Calibri" pitchFamily="34" charset="0"/>
              </a:rPr>
              <a:t>Campeche</a:t>
            </a:r>
          </a:p>
          <a:p>
            <a:pPr marL="342900" indent="-342900">
              <a:buFont typeface="Calibri" pitchFamily="34" charset="0"/>
              <a:buAutoNum type="arabicPeriod"/>
            </a:pPr>
            <a:r>
              <a:rPr lang="es-ES" sz="1300">
                <a:latin typeface="Calibri" pitchFamily="34" charset="0"/>
              </a:rPr>
              <a:t>Guanajuato</a:t>
            </a:r>
          </a:p>
          <a:p>
            <a:pPr marL="342900" indent="-342900">
              <a:buFont typeface="Calibri" pitchFamily="34" charset="0"/>
              <a:buAutoNum type="arabicPeriod"/>
            </a:pPr>
            <a:r>
              <a:rPr lang="es-ES" sz="1300">
                <a:latin typeface="Calibri" pitchFamily="34" charset="0"/>
              </a:rPr>
              <a:t>Guerrero</a:t>
            </a:r>
          </a:p>
          <a:p>
            <a:pPr marL="342900" indent="-342900">
              <a:buFont typeface="Calibri" pitchFamily="34" charset="0"/>
              <a:buAutoNum type="arabicPeriod"/>
            </a:pPr>
            <a:r>
              <a:rPr lang="es-ES" sz="1300">
                <a:latin typeface="Calibri" pitchFamily="34" charset="0"/>
              </a:rPr>
              <a:t>Durango</a:t>
            </a:r>
          </a:p>
          <a:p>
            <a:pPr marL="342900" indent="-342900">
              <a:buFont typeface="Calibri" pitchFamily="34" charset="0"/>
              <a:buAutoNum type="arabicPeriod"/>
            </a:pPr>
            <a:r>
              <a:rPr lang="es-ES" sz="1300">
                <a:latin typeface="Calibri" pitchFamily="34" charset="0"/>
              </a:rPr>
              <a:t>Michoacán</a:t>
            </a:r>
          </a:p>
          <a:p>
            <a:pPr marL="342900" indent="-342900">
              <a:buFont typeface="Calibri" pitchFamily="34" charset="0"/>
              <a:buAutoNum type="arabicPeriod"/>
            </a:pPr>
            <a:r>
              <a:rPr lang="es-ES" sz="1300">
                <a:latin typeface="Calibri" pitchFamily="34" charset="0"/>
              </a:rPr>
              <a:t>Nuevo León</a:t>
            </a:r>
          </a:p>
          <a:p>
            <a:pPr marL="342900" indent="-342900">
              <a:buFont typeface="Calibri" pitchFamily="34" charset="0"/>
              <a:buAutoNum type="arabicPeriod"/>
            </a:pPr>
            <a:r>
              <a:rPr lang="es-ES" sz="1300">
                <a:latin typeface="Calibri" pitchFamily="34" charset="0"/>
              </a:rPr>
              <a:t>Puebla </a:t>
            </a:r>
          </a:p>
          <a:p>
            <a:pPr marL="342900" indent="-342900">
              <a:buFont typeface="Calibri" pitchFamily="34" charset="0"/>
              <a:buAutoNum type="arabicPeriod"/>
            </a:pPr>
            <a:r>
              <a:rPr lang="es-ES" sz="1300">
                <a:latin typeface="Calibri" pitchFamily="34" charset="0"/>
              </a:rPr>
              <a:t>Quintana Roo</a:t>
            </a:r>
          </a:p>
          <a:p>
            <a:pPr marL="342900" indent="-342900">
              <a:buFont typeface="Calibri" pitchFamily="34" charset="0"/>
              <a:buAutoNum type="arabicPeriod"/>
            </a:pPr>
            <a:r>
              <a:rPr lang="es-ES" sz="1300">
                <a:latin typeface="Calibri" pitchFamily="34" charset="0"/>
              </a:rPr>
              <a:t>San Luis Potosí</a:t>
            </a:r>
          </a:p>
          <a:p>
            <a:pPr marL="342900" indent="-342900">
              <a:buFont typeface="Calibri" pitchFamily="34" charset="0"/>
              <a:buAutoNum type="arabicPeriod"/>
            </a:pPr>
            <a:r>
              <a:rPr lang="es-ES" sz="1300">
                <a:latin typeface="Calibri" pitchFamily="34" charset="0"/>
              </a:rPr>
              <a:t>Sinaloa </a:t>
            </a:r>
          </a:p>
          <a:p>
            <a:pPr marL="342900" indent="-342900">
              <a:buFont typeface="Calibri" pitchFamily="34" charset="0"/>
              <a:buAutoNum type="arabicPeriod"/>
            </a:pPr>
            <a:r>
              <a:rPr lang="es-ES" sz="1300">
                <a:latin typeface="Calibri" pitchFamily="34" charset="0"/>
              </a:rPr>
              <a:t>Tamaulipas</a:t>
            </a:r>
          </a:p>
          <a:p>
            <a:pPr marL="342900" indent="-342900">
              <a:buFont typeface="Calibri" pitchFamily="34" charset="0"/>
              <a:buAutoNum type="arabicPeriod"/>
            </a:pPr>
            <a:r>
              <a:rPr lang="es-ES" sz="1300">
                <a:latin typeface="Calibri" pitchFamily="34" charset="0"/>
              </a:rPr>
              <a:t>Tlaxcala</a:t>
            </a:r>
          </a:p>
          <a:p>
            <a:pPr marL="342900" indent="-342900">
              <a:buFont typeface="Calibri" pitchFamily="34" charset="0"/>
              <a:buAutoNum type="arabicPeriod"/>
            </a:pPr>
            <a:r>
              <a:rPr lang="es-ES" sz="1300">
                <a:latin typeface="Calibri" pitchFamily="34" charset="0"/>
              </a:rPr>
              <a:t>Zacatecas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quarter" idx="13"/>
          </p:nvPr>
        </p:nvSpPr>
        <p:spPr>
          <a:xfrm>
            <a:off x="428625" y="1571625"/>
            <a:ext cx="8215313" cy="5000625"/>
          </a:xfrm>
        </p:spPr>
        <p:txBody>
          <a:bodyPr rtlCol="0">
            <a:normAutofit/>
          </a:bodyPr>
          <a:lstStyle/>
          <a:p>
            <a:pPr fontAlgn="auto">
              <a:spcAft>
                <a:spcPts val="0"/>
              </a:spcAft>
              <a:buFont typeface="Arial" pitchFamily="34" charset="0"/>
              <a:buChar char="•"/>
              <a:defRPr/>
            </a:pPr>
            <a:r>
              <a:rPr lang="es-ES" sz="3600" b="1" dirty="0" smtClean="0">
                <a:solidFill>
                  <a:schemeClr val="bg2">
                    <a:lumMod val="10000"/>
                  </a:schemeClr>
                </a:solidFill>
              </a:rPr>
              <a:t>Creación correo electrónico </a:t>
            </a:r>
          </a:p>
          <a:p>
            <a:pPr algn="ctr" fontAlgn="auto">
              <a:spcAft>
                <a:spcPts val="0"/>
              </a:spcAft>
              <a:buFont typeface="Arial" pitchFamily="34" charset="0"/>
              <a:buNone/>
              <a:defRPr/>
            </a:pPr>
            <a:r>
              <a:rPr lang="es-ES" sz="3600" dirty="0" smtClean="0">
                <a:solidFill>
                  <a:srgbClr val="002060"/>
                </a:solidFill>
              </a:rPr>
              <a:t>comision.juridica2012@yahoo.com.mx</a:t>
            </a:r>
            <a:endParaRPr lang="es-ES" sz="3600" b="1" dirty="0" smtClean="0">
              <a:solidFill>
                <a:srgbClr val="002060"/>
              </a:solidFill>
            </a:endParaRPr>
          </a:p>
          <a:p>
            <a:pPr fontAlgn="auto">
              <a:spcAft>
                <a:spcPts val="0"/>
              </a:spcAft>
              <a:buFont typeface="Arial" pitchFamily="34" charset="0"/>
              <a:buNone/>
              <a:defRPr/>
            </a:pPr>
            <a:endParaRPr lang="es-ES" sz="3600" b="1" dirty="0" smtClean="0">
              <a:solidFill>
                <a:schemeClr val="bg2">
                  <a:lumMod val="10000"/>
                </a:schemeClr>
              </a:solidFill>
            </a:endParaRPr>
          </a:p>
          <a:p>
            <a:pPr fontAlgn="auto">
              <a:spcAft>
                <a:spcPts val="0"/>
              </a:spcAft>
              <a:buFont typeface="Arial" pitchFamily="34" charset="0"/>
              <a:buNone/>
              <a:defRPr/>
            </a:pPr>
            <a:r>
              <a:rPr lang="es-ES" sz="3600" b="1" dirty="0" smtClean="0">
                <a:solidFill>
                  <a:schemeClr val="bg2">
                    <a:lumMod val="10000"/>
                  </a:schemeClr>
                </a:solidFill>
              </a:rPr>
              <a:t>	Objetivo: </a:t>
            </a:r>
          </a:p>
          <a:p>
            <a:pPr algn="just" fontAlgn="auto">
              <a:spcAft>
                <a:spcPts val="0"/>
              </a:spcAft>
              <a:buFont typeface="Arial" pitchFamily="34" charset="0"/>
              <a:buNone/>
              <a:defRPr/>
            </a:pPr>
            <a:r>
              <a:rPr lang="es-ES" dirty="0" smtClean="0">
                <a:solidFill>
                  <a:schemeClr val="bg2">
                    <a:lumMod val="10000"/>
                  </a:schemeClr>
                </a:solidFill>
              </a:rPr>
              <a:t>	Mantener comunicación permanente con los integrantes de la Comisión así como con todos los </a:t>
            </a:r>
            <a:r>
              <a:rPr lang="es-ES" dirty="0" err="1" smtClean="0">
                <a:solidFill>
                  <a:schemeClr val="bg2">
                    <a:lumMod val="10000"/>
                  </a:schemeClr>
                </a:solidFill>
              </a:rPr>
              <a:t>OAIP´s</a:t>
            </a:r>
            <a:r>
              <a:rPr lang="es-ES" dirty="0" smtClean="0">
                <a:solidFill>
                  <a:schemeClr val="bg2">
                    <a:lumMod val="10000"/>
                  </a:schemeClr>
                </a:solidFill>
              </a:rPr>
              <a:t> que requieran apoyo de la propia Comisión.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0"/>
            <a:ext cx="8229600" cy="1143000"/>
          </a:xfrm>
        </p:spPr>
        <p:txBody>
          <a:bodyPr rtlCol="0">
            <a:normAutofit/>
          </a:bodyPr>
          <a:lstStyle/>
          <a:p>
            <a:pPr fontAlgn="auto">
              <a:spcAft>
                <a:spcPts val="0"/>
              </a:spcAft>
              <a:defRPr/>
            </a:pPr>
            <a:r>
              <a:rPr lang="es-ES" b="1" dirty="0" smtClean="0">
                <a:solidFill>
                  <a:schemeClr val="accent5">
                    <a:lumMod val="50000"/>
                  </a:schemeClr>
                </a:solidFill>
              </a:rPr>
              <a:t>MONITOREO PERMANENTE</a:t>
            </a:r>
            <a:endParaRPr lang="es-ES" b="1" dirty="0">
              <a:solidFill>
                <a:schemeClr val="accent5">
                  <a:lumMod val="50000"/>
                </a:schemeClr>
              </a:solidFill>
            </a:endParaRPr>
          </a:p>
        </p:txBody>
      </p:sp>
      <p:sp>
        <p:nvSpPr>
          <p:cNvPr id="3" name="2 Marcador de contenido"/>
          <p:cNvSpPr>
            <a:spLocks noGrp="1"/>
          </p:cNvSpPr>
          <p:nvPr>
            <p:ph idx="4294967295"/>
          </p:nvPr>
        </p:nvSpPr>
        <p:spPr>
          <a:xfrm>
            <a:off x="428625" y="1071563"/>
            <a:ext cx="8229600" cy="5357812"/>
          </a:xfrm>
        </p:spPr>
        <p:txBody>
          <a:bodyPr rtlCol="0">
            <a:normAutofit/>
          </a:bodyPr>
          <a:lstStyle/>
          <a:p>
            <a:pPr marL="0" indent="-514350" algn="just" fontAlgn="auto">
              <a:spcAft>
                <a:spcPts val="0"/>
              </a:spcAft>
              <a:buFont typeface="Arial" pitchFamily="34" charset="0"/>
              <a:buNone/>
              <a:defRPr/>
            </a:pPr>
            <a:r>
              <a:rPr lang="es-ES" sz="2800" dirty="0" smtClean="0">
                <a:latin typeface="Arial Narrow" pitchFamily="34" charset="0"/>
              </a:rPr>
              <a:t>	</a:t>
            </a:r>
            <a:r>
              <a:rPr lang="es-ES" sz="2800" dirty="0" smtClean="0">
                <a:solidFill>
                  <a:srgbClr val="002060"/>
                </a:solidFill>
                <a:latin typeface="Arial Narrow" pitchFamily="34" charset="0"/>
              </a:rPr>
              <a:t>A partir del 13 de febrero se ha estado dando seguimiento semanal a través de la página de la Suprema Corte de Justicia de la Nación (http://www2.scjn.gob.mx/red/expedientes//), sin haberse registrado modificación alguna a las: </a:t>
            </a:r>
          </a:p>
          <a:p>
            <a:pPr marL="514350" indent="-514350" fontAlgn="auto">
              <a:spcAft>
                <a:spcPts val="0"/>
              </a:spcAft>
              <a:buFont typeface="Arial" pitchFamily="34" charset="0"/>
              <a:buNone/>
              <a:defRPr/>
            </a:pPr>
            <a:endParaRPr lang="es-ES" sz="2800" dirty="0" smtClean="0">
              <a:solidFill>
                <a:schemeClr val="bg2">
                  <a:lumMod val="10000"/>
                </a:schemeClr>
              </a:solidFill>
            </a:endParaRPr>
          </a:p>
          <a:p>
            <a:pPr marL="514350" indent="-514350" fontAlgn="auto">
              <a:spcAft>
                <a:spcPts val="0"/>
              </a:spcAft>
              <a:buFont typeface="Arial" pitchFamily="34" charset="0"/>
              <a:buNone/>
              <a:defRPr/>
            </a:pPr>
            <a:endParaRPr lang="es-ES" sz="2800" dirty="0" smtClean="0">
              <a:solidFill>
                <a:schemeClr val="bg2">
                  <a:lumMod val="10000"/>
                </a:schemeClr>
              </a:solidFill>
            </a:endParaRPr>
          </a:p>
        </p:txBody>
      </p:sp>
      <p:graphicFrame>
        <p:nvGraphicFramePr>
          <p:cNvPr id="4" name="3 Tabla"/>
          <p:cNvGraphicFramePr>
            <a:graphicFrameLocks noGrp="1"/>
          </p:cNvGraphicFramePr>
          <p:nvPr/>
        </p:nvGraphicFramePr>
        <p:xfrm>
          <a:off x="571500" y="3786188"/>
          <a:ext cx="7929563" cy="2306637"/>
        </p:xfrm>
        <a:graphic>
          <a:graphicData uri="http://schemas.openxmlformats.org/drawingml/2006/table">
            <a:tbl>
              <a:tblPr firstRow="1" bandRow="1">
                <a:tableStyleId>{6E25E649-3F16-4E02-A733-19D2CDBF48F0}</a:tableStyleId>
              </a:tblPr>
              <a:tblGrid>
                <a:gridCol w="3964809"/>
                <a:gridCol w="3964809"/>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400" dirty="0" smtClean="0">
                          <a:solidFill>
                            <a:schemeClr val="accent1">
                              <a:lumMod val="50000"/>
                            </a:schemeClr>
                          </a:solidFill>
                        </a:rPr>
                        <a:t>Acciones de inconstitucionalidad</a:t>
                      </a: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s-ES" sz="2400" dirty="0" smtClean="0">
                          <a:solidFill>
                            <a:schemeClr val="accent1">
                              <a:lumMod val="50000"/>
                            </a:schemeClr>
                          </a:solidFill>
                        </a:rPr>
                        <a:t>Controversias constitucionales </a:t>
                      </a:r>
                      <a:endParaRPr lang="es-ES" sz="2400" dirty="0">
                        <a:solidFill>
                          <a:schemeClr val="accent1">
                            <a:lumMod val="50000"/>
                          </a:schemeClr>
                        </a:solidFill>
                      </a:endParaRPr>
                    </a:p>
                  </a:txBody>
                  <a:tcPr>
                    <a:lnL w="12700" cap="flat" cmpd="sng" algn="ctr">
                      <a:solidFill>
                        <a:schemeClr val="tx1"/>
                      </a:solidFill>
                      <a:prstDash val="solid"/>
                      <a:round/>
                      <a:headEnd type="none" w="med" len="med"/>
                      <a:tailEnd type="none" w="med" len="med"/>
                    </a:lnL>
                    <a:solidFill>
                      <a:schemeClr val="bg1">
                        <a:lumMod val="85000"/>
                      </a:schemeClr>
                    </a:solidFill>
                  </a:tcPr>
                </a:tc>
              </a:tr>
              <a:tr h="370840">
                <a:tc>
                  <a:txBody>
                    <a:bodyPr/>
                    <a:lstStyle/>
                    <a:p>
                      <a:r>
                        <a:rPr lang="es-ES" dirty="0" smtClean="0">
                          <a:solidFill>
                            <a:srgbClr val="002060"/>
                          </a:solidFill>
                        </a:rPr>
                        <a:t>Caso Puebla </a:t>
                      </a:r>
                      <a:r>
                        <a:rPr lang="es-ES" dirty="0" err="1" smtClean="0">
                          <a:solidFill>
                            <a:srgbClr val="002060"/>
                          </a:solidFill>
                        </a:rPr>
                        <a:t>Exp</a:t>
                      </a:r>
                      <a:r>
                        <a:rPr lang="es-ES" dirty="0" smtClean="0">
                          <a:solidFill>
                            <a:srgbClr val="002060"/>
                          </a:solidFill>
                        </a:rPr>
                        <a:t>. 99/2008</a:t>
                      </a:r>
                      <a:endParaRPr lang="es-ES" dirty="0">
                        <a:solidFill>
                          <a:srgbClr val="002060"/>
                        </a:solidFill>
                      </a:endParaRPr>
                    </a:p>
                  </a:txBody>
                  <a:tcPr>
                    <a:lnR w="12700" cap="flat" cmpd="sng" algn="ctr">
                      <a:solidFill>
                        <a:schemeClr val="tx1"/>
                      </a:solidFill>
                      <a:prstDash val="solid"/>
                      <a:round/>
                      <a:headEnd type="none" w="med" len="med"/>
                      <a:tailEnd type="none" w="med" len="med"/>
                    </a:lnR>
                  </a:tcPr>
                </a:tc>
                <a:tc rowSpan="4">
                  <a:txBody>
                    <a:bodyPr/>
                    <a:lstStyle/>
                    <a:p>
                      <a:r>
                        <a:rPr lang="es-ES" dirty="0" smtClean="0">
                          <a:solidFill>
                            <a:srgbClr val="002060"/>
                          </a:solidFill>
                        </a:rPr>
                        <a:t>Caso Morelos </a:t>
                      </a:r>
                      <a:r>
                        <a:rPr lang="es-ES" dirty="0" err="1" smtClean="0">
                          <a:solidFill>
                            <a:srgbClr val="002060"/>
                          </a:solidFill>
                        </a:rPr>
                        <a:t>Exp</a:t>
                      </a:r>
                      <a:r>
                        <a:rPr lang="es-ES" dirty="0" smtClean="0">
                          <a:solidFill>
                            <a:srgbClr val="002060"/>
                          </a:solidFill>
                        </a:rPr>
                        <a:t>. 80/2010</a:t>
                      </a:r>
                      <a:endParaRPr lang="es-ES" dirty="0">
                        <a:solidFill>
                          <a:srgbClr val="002060"/>
                        </a:solidFill>
                      </a:endParaRPr>
                    </a:p>
                  </a:txBody>
                  <a:tcPr>
                    <a:lnL w="12700" cap="flat" cmpd="sng" algn="ctr">
                      <a:solidFill>
                        <a:schemeClr val="tx1"/>
                      </a:solidFill>
                      <a:prstDash val="solid"/>
                      <a:round/>
                      <a:headEnd type="none" w="med" len="med"/>
                      <a:tailEnd type="none" w="med" len="med"/>
                    </a:lnL>
                  </a:tcPr>
                </a:tc>
              </a:tr>
              <a:tr h="370840">
                <a:tc>
                  <a:txBody>
                    <a:bodyPr/>
                    <a:lstStyle/>
                    <a:p>
                      <a:r>
                        <a:rPr lang="es-ES" dirty="0" smtClean="0">
                          <a:solidFill>
                            <a:srgbClr val="002060"/>
                          </a:solidFill>
                        </a:rPr>
                        <a:t>Caso Campeche</a:t>
                      </a:r>
                      <a:r>
                        <a:rPr lang="es-ES" baseline="0" dirty="0" smtClean="0">
                          <a:solidFill>
                            <a:srgbClr val="002060"/>
                          </a:solidFill>
                        </a:rPr>
                        <a:t> </a:t>
                      </a:r>
                      <a:r>
                        <a:rPr lang="es-ES" baseline="0" dirty="0" err="1" smtClean="0">
                          <a:solidFill>
                            <a:srgbClr val="002060"/>
                          </a:solidFill>
                        </a:rPr>
                        <a:t>Exp</a:t>
                      </a:r>
                      <a:r>
                        <a:rPr lang="es-ES" baseline="0" dirty="0" smtClean="0">
                          <a:solidFill>
                            <a:srgbClr val="002060"/>
                          </a:solidFill>
                        </a:rPr>
                        <a:t>. 26/2009</a:t>
                      </a:r>
                      <a:endParaRPr lang="es-ES" dirty="0">
                        <a:solidFill>
                          <a:srgbClr val="002060"/>
                        </a:solidFill>
                      </a:endParaRPr>
                    </a:p>
                  </a:txBody>
                  <a:tcPr>
                    <a:lnR w="12700" cap="flat" cmpd="sng" algn="ctr">
                      <a:solidFill>
                        <a:schemeClr val="tx1"/>
                      </a:solidFill>
                      <a:prstDash val="solid"/>
                      <a:round/>
                      <a:headEnd type="none" w="med" len="med"/>
                      <a:tailEnd type="none" w="med" len="med"/>
                    </a:lnR>
                  </a:tcPr>
                </a:tc>
                <a:tc vMerge="1">
                  <a:txBody>
                    <a:bodyPr/>
                    <a:lstStyle/>
                    <a:p>
                      <a:endParaRPr lang="es-ES" dirty="0"/>
                    </a:p>
                  </a:txBody>
                  <a:tcPr/>
                </a:tc>
              </a:tr>
              <a:tr h="370840">
                <a:tc>
                  <a:txBody>
                    <a:bodyPr/>
                    <a:lstStyle/>
                    <a:p>
                      <a:r>
                        <a:rPr lang="es-ES" dirty="0" smtClean="0">
                          <a:solidFill>
                            <a:srgbClr val="002060"/>
                          </a:solidFill>
                        </a:rPr>
                        <a:t>Caso Federal </a:t>
                      </a:r>
                      <a:r>
                        <a:rPr lang="es-ES" dirty="0" err="1" smtClean="0">
                          <a:solidFill>
                            <a:srgbClr val="002060"/>
                          </a:solidFill>
                        </a:rPr>
                        <a:t>Exp</a:t>
                      </a:r>
                      <a:r>
                        <a:rPr lang="es-ES" dirty="0" smtClean="0">
                          <a:solidFill>
                            <a:srgbClr val="002060"/>
                          </a:solidFill>
                        </a:rPr>
                        <a:t>. 56/2009</a:t>
                      </a:r>
                      <a:endParaRPr lang="es-ES" dirty="0">
                        <a:solidFill>
                          <a:srgbClr val="002060"/>
                        </a:solidFill>
                      </a:endParaRPr>
                    </a:p>
                  </a:txBody>
                  <a:tcPr>
                    <a:lnR w="12700" cap="flat" cmpd="sng" algn="ctr">
                      <a:solidFill>
                        <a:schemeClr val="tx1"/>
                      </a:solidFill>
                      <a:prstDash val="solid"/>
                      <a:round/>
                      <a:headEnd type="none" w="med" len="med"/>
                      <a:tailEnd type="none" w="med" len="med"/>
                    </a:lnR>
                  </a:tcPr>
                </a:tc>
                <a:tc vMerge="1">
                  <a:txBody>
                    <a:bodyPr/>
                    <a:lstStyle/>
                    <a:p>
                      <a:endParaRPr lang="es-ES" dirty="0"/>
                    </a:p>
                  </a:txBody>
                  <a:tcPr/>
                </a:tc>
              </a:tr>
              <a:tr h="370840">
                <a:tc>
                  <a:txBody>
                    <a:bodyPr/>
                    <a:lstStyle/>
                    <a:p>
                      <a:r>
                        <a:rPr lang="es-ES" dirty="0" smtClean="0">
                          <a:solidFill>
                            <a:srgbClr val="002060"/>
                          </a:solidFill>
                        </a:rPr>
                        <a:t>Caso Puebla </a:t>
                      </a:r>
                      <a:r>
                        <a:rPr lang="es-ES" dirty="0" err="1" smtClean="0">
                          <a:solidFill>
                            <a:srgbClr val="002060"/>
                          </a:solidFill>
                        </a:rPr>
                        <a:t>Exp</a:t>
                      </a:r>
                      <a:r>
                        <a:rPr lang="es-ES" dirty="0" smtClean="0">
                          <a:solidFill>
                            <a:srgbClr val="002060"/>
                          </a:solidFill>
                        </a:rPr>
                        <a:t>. 03/2012</a:t>
                      </a:r>
                      <a:endParaRPr lang="es-ES" dirty="0">
                        <a:solidFill>
                          <a:srgbClr val="002060"/>
                        </a:solidFill>
                      </a:endParaRPr>
                    </a:p>
                  </a:txBody>
                  <a:tcPr>
                    <a:lnR w="12700" cap="flat" cmpd="sng" algn="ctr">
                      <a:solidFill>
                        <a:schemeClr val="tx1"/>
                      </a:solidFill>
                      <a:prstDash val="solid"/>
                      <a:round/>
                      <a:headEnd type="none" w="med" len="med"/>
                      <a:tailEnd type="none" w="med" len="med"/>
                    </a:lnR>
                  </a:tcPr>
                </a:tc>
                <a:tc vMerge="1">
                  <a:txBody>
                    <a:bodyPr/>
                    <a:lstStyle/>
                    <a:p>
                      <a:endParaRPr lang="es-E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0"/>
            <a:ext cx="7972425" cy="1143000"/>
          </a:xfrm>
        </p:spPr>
        <p:txBody>
          <a:bodyPr rtlCol="0">
            <a:normAutofit/>
          </a:bodyPr>
          <a:lstStyle/>
          <a:p>
            <a:pPr algn="l" fontAlgn="auto">
              <a:spcAft>
                <a:spcPts val="0"/>
              </a:spcAft>
              <a:defRPr/>
            </a:pPr>
            <a:r>
              <a:rPr lang="es-ES" b="1" dirty="0" smtClean="0">
                <a:solidFill>
                  <a:schemeClr val="accent1">
                    <a:lumMod val="50000"/>
                  </a:schemeClr>
                </a:solidFill>
              </a:rPr>
              <a:t>ANÁLISIS</a:t>
            </a:r>
            <a:endParaRPr lang="es-ES" b="1" dirty="0">
              <a:solidFill>
                <a:schemeClr val="accent1">
                  <a:lumMod val="50000"/>
                </a:schemeClr>
              </a:solidFill>
            </a:endParaRPr>
          </a:p>
        </p:txBody>
      </p:sp>
      <p:sp>
        <p:nvSpPr>
          <p:cNvPr id="23554" name="2 Marcador de texto"/>
          <p:cNvSpPr>
            <a:spLocks noGrp="1"/>
          </p:cNvSpPr>
          <p:nvPr>
            <p:ph type="body" sz="quarter" idx="13"/>
          </p:nvPr>
        </p:nvSpPr>
        <p:spPr>
          <a:xfrm>
            <a:off x="428625" y="1143000"/>
            <a:ext cx="8215313" cy="5214938"/>
          </a:xfrm>
        </p:spPr>
        <p:txBody>
          <a:bodyPr/>
          <a:lstStyle/>
          <a:p>
            <a:pPr algn="just"/>
            <a:r>
              <a:rPr lang="es-ES" sz="3400" smtClean="0"/>
              <a:t>01 marzo solicitud de la Comisión de Acceso a la Información Pública y Protección de Datos Personales del Estado de Tlaxcala solicitó análisis a la Iniciativa de Ley de Acceso a la Información Pública para el Estado de Tlaxcala.</a:t>
            </a:r>
          </a:p>
          <a:p>
            <a:pPr algn="just"/>
            <a:r>
              <a:rPr lang="es-ES" sz="3400" smtClean="0"/>
              <a:t>Particularmente a los artículos 46 y 47. En virtud que de aprobarse podrían motivar una acción de inconstitucionalidad por ser inhibitorios de la libertad de expresión.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nvPr>
        </p:nvGraphicFramePr>
        <p:xfrm>
          <a:off x="142875" y="273050"/>
          <a:ext cx="8786813" cy="6342063"/>
        </p:xfrm>
        <a:graphic>
          <a:graphicData uri="http://schemas.openxmlformats.org/drawingml/2006/table">
            <a:tbl>
              <a:tblPr firstRow="1" bandRow="1">
                <a:tableStyleId>{5C22544A-7EE6-4342-B048-85BDC9FD1C3A}</a:tableStyleId>
              </a:tblPr>
              <a:tblGrid>
                <a:gridCol w="6136168"/>
                <a:gridCol w="2650706"/>
              </a:tblGrid>
              <a:tr h="594881">
                <a:tc>
                  <a:txBody>
                    <a:bodyPr/>
                    <a:lstStyle/>
                    <a:p>
                      <a:pPr algn="ctr"/>
                      <a:r>
                        <a:rPr lang="es-ES" dirty="0" smtClean="0"/>
                        <a:t>ARTÍCULO</a:t>
                      </a:r>
                      <a:r>
                        <a:rPr lang="es-ES" baseline="0" dirty="0" smtClean="0"/>
                        <a:t> </a:t>
                      </a:r>
                      <a:endParaRPr lang="es-ES" dirty="0"/>
                    </a:p>
                  </a:txBody>
                  <a:tcPr anchor="ctr"/>
                </a:tc>
                <a:tc>
                  <a:txBody>
                    <a:bodyPr/>
                    <a:lstStyle/>
                    <a:p>
                      <a:pPr algn="ctr"/>
                      <a:r>
                        <a:rPr lang="es-ES" dirty="0" smtClean="0"/>
                        <a:t>ANÁLISIS</a:t>
                      </a:r>
                      <a:endParaRPr lang="es-ES" dirty="0"/>
                    </a:p>
                  </a:txBody>
                  <a:tcPr anchor="ctr"/>
                </a:tc>
              </a:tr>
              <a:tr h="2637856">
                <a:tc>
                  <a:txBody>
                    <a:bodyPr/>
                    <a:lstStyle/>
                    <a:p>
                      <a:pPr algn="just"/>
                      <a:r>
                        <a:rPr lang="es-ES" dirty="0" smtClean="0"/>
                        <a:t>46.</a:t>
                      </a:r>
                      <a:r>
                        <a:rPr lang="es-ES" baseline="0" dirty="0" smtClean="0"/>
                        <a:t> La función periodística realizada por los medios de comunicación con motivo de la revisión de las actuaciones, gestiones y cumplimiento de las atribuciones y facultades de los sujetos obligados por la presente Ley, se consideran como una manifestación de una función social de un valor trascendental para el ejercicio del derecho de recibir información veraz, completa y fehaciente, acorde con los preceptos constitucionales que regulan el derecho de información y de acceso a las fuentes públicas. </a:t>
                      </a:r>
                      <a:endParaRPr lang="es-ES" dirty="0"/>
                    </a:p>
                  </a:txBody>
                  <a:tcPr/>
                </a:tc>
                <a:tc>
                  <a:txBody>
                    <a:bodyPr/>
                    <a:lstStyle/>
                    <a:p>
                      <a:pPr algn="just"/>
                      <a:r>
                        <a:rPr lang="es-ES" dirty="0" smtClean="0"/>
                        <a:t>La Comisión</a:t>
                      </a:r>
                      <a:r>
                        <a:rPr lang="es-ES" baseline="0" dirty="0" smtClean="0"/>
                        <a:t> se abstuvo de realizar comentario alguno, en virtud de que dicho precepto concuerda con el análisis realizado al artículo 47. </a:t>
                      </a:r>
                      <a:endParaRPr lang="es-ES" dirty="0"/>
                    </a:p>
                  </a:txBody>
                  <a:tcPr/>
                </a:tc>
              </a:tr>
              <a:tr h="2637856">
                <a:tc>
                  <a:txBody>
                    <a:bodyPr/>
                    <a:lstStyle/>
                    <a:p>
                      <a:pPr algn="just"/>
                      <a:r>
                        <a:rPr lang="es-ES" dirty="0" smtClean="0"/>
                        <a:t>47. Los medios de comunicación</a:t>
                      </a:r>
                      <a:r>
                        <a:rPr lang="es-ES" baseline="0" dirty="0" smtClean="0"/>
                        <a:t> y periodistas, en general, deberán ejercer su derecho a la libertad de expresión y de información de manera responsable, realizando artículos periodísticos de carácter completo, veraz, adecuadamente investigados y contrastados con las fuentes que sean convenientes y oportunas, de manera que se respete no sólo el derecho ala información del ciudadano, sino también del derecho al debido proceso que debe regir en toda causa pública contra un funcionario pública, así como también al respeto a la honra y al buen nombre de las personas probablemente implicadas en una investigación periodística. </a:t>
                      </a:r>
                      <a:endParaRPr lang="es-ES" dirty="0"/>
                    </a:p>
                  </a:txBody>
                  <a:tcPr/>
                </a:tc>
                <a:tc>
                  <a:txBody>
                    <a:bodyPr/>
                    <a:lstStyle/>
                    <a:p>
                      <a:pPr algn="just"/>
                      <a:r>
                        <a:rPr lang="es-ES" dirty="0" smtClean="0"/>
                        <a:t>El contenido</a:t>
                      </a:r>
                      <a:r>
                        <a:rPr lang="es-ES" baseline="0" dirty="0" smtClean="0"/>
                        <a:t> se considera innecesario ya que todo individuo tiene la libertad de expresar libremente sus ideas tal cual se encuentra plasmado en los tratados internaciones así como en la propia Constitución  Política de los Estados Unidos Mexicanos.</a:t>
                      </a:r>
                      <a:endParaRPr lang="es-E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nimated_pointer_and_light-up_text">
  <a:themeElements>
    <a:clrScheme name="Infinity">
      <a:dk1>
        <a:sysClr val="windowText" lastClr="000000"/>
      </a:dk1>
      <a:lt1>
        <a:sysClr val="window" lastClr="FFFFFF"/>
      </a:lt1>
      <a:dk2>
        <a:srgbClr val="EABB00"/>
      </a:dk2>
      <a:lt2>
        <a:srgbClr val="DEF2FA"/>
      </a:lt2>
      <a:accent1>
        <a:srgbClr val="983DB1"/>
      </a:accent1>
      <a:accent2>
        <a:srgbClr val="47D147"/>
      </a:accent2>
      <a:accent3>
        <a:srgbClr val="CC0053"/>
      </a:accent3>
      <a:accent4>
        <a:srgbClr val="EA950D"/>
      </a:accent4>
      <a:accent5>
        <a:srgbClr val="C800C8"/>
      </a:accent5>
      <a:accent6>
        <a:srgbClr val="6161FF"/>
      </a:accent6>
      <a:hlink>
        <a:srgbClr val="755D00"/>
      </a:hlink>
      <a:folHlink>
        <a:srgbClr val="31AE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Animated_pointer_and_light-up_text</Template>
  <TotalTime>0</TotalTime>
  <Words>917</Words>
  <Application>Microsoft Office PowerPoint</Application>
  <PresentationFormat>Presentación en pantalla (4:3)</PresentationFormat>
  <Paragraphs>144</Paragraphs>
  <Slides>16</Slides>
  <Notes>2</Notes>
  <HiddenSlides>0</HiddenSlides>
  <MMClips>0</MMClips>
  <ScaleCrop>false</ScaleCrop>
  <HeadingPairs>
    <vt:vector size="6" baseType="variant">
      <vt:variant>
        <vt:lpstr>Fuentes usadas</vt:lpstr>
      </vt:variant>
      <vt:variant>
        <vt:i4>4</vt:i4>
      </vt:variant>
      <vt:variant>
        <vt:lpstr>Plantilla de diseño</vt:lpstr>
      </vt:variant>
      <vt:variant>
        <vt:i4>2</vt:i4>
      </vt:variant>
      <vt:variant>
        <vt:lpstr>Títulos de diapositiva</vt:lpstr>
      </vt:variant>
      <vt:variant>
        <vt:i4>16</vt:i4>
      </vt:variant>
    </vt:vector>
  </HeadingPairs>
  <TitlesOfParts>
    <vt:vector size="22" baseType="lpstr">
      <vt:lpstr>Calibri</vt:lpstr>
      <vt:lpstr>Arial</vt:lpstr>
      <vt:lpstr>Arial Narrow</vt:lpstr>
      <vt:lpstr>+mj-lt</vt:lpstr>
      <vt:lpstr>Animated_pointer_and_light-up_text</vt:lpstr>
      <vt:lpstr>Animated_pointer_and_light-up_text</vt:lpstr>
      <vt:lpstr>Diapositiva 1</vt:lpstr>
      <vt:lpstr>Diapositiva 2</vt:lpstr>
      <vt:lpstr>INTEGRANTES</vt:lpstr>
      <vt:lpstr>ACCIONES EMPRENDIDAS</vt:lpstr>
      <vt:lpstr>Diapositiva 5</vt:lpstr>
      <vt:lpstr>Diapositiva 6</vt:lpstr>
      <vt:lpstr>MONITOREO PERMANENTE</vt:lpstr>
      <vt:lpstr>ANÁLISIS</vt:lpstr>
      <vt:lpstr>Diapositiva 9</vt:lpstr>
      <vt:lpstr>SOLICITUD MODIFICACIÓN A BASES DE COORDINACIÓN DE LA COMAIP</vt:lpstr>
      <vt:lpstr>Incluir la materia “Gobierno Abierto”</vt:lpstr>
      <vt:lpstr>Diapositiva 12</vt:lpstr>
      <vt:lpstr>Diapositiva 13</vt:lpstr>
      <vt:lpstr>CONSIDERACIONES INTEGRANTES COMISIÓN JURÍDICA</vt:lpstr>
      <vt:lpstr>Consideraciones CAIPEC</vt:lpstr>
      <vt:lpstr>Consideraciones IFAI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cp:keywords/>
  <cp:lastModifiedBy/>
  <cp:revision>1</cp:revision>
  <dcterms:modified xsi:type="dcterms:W3CDTF">2012-06-05T19:12:20Z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TC024787149991</vt:lpwstr>
  </property>
</Properties>
</file>