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57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4" r:id="rId14"/>
    <p:sldId id="275" r:id="rId15"/>
    <p:sldId id="27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turo.uribe" initials="au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27895-DC1E-4787-A231-D10AC1EE3A09}" type="datetimeFigureOut">
              <a:rPr lang="es-ES" smtClean="0"/>
              <a:pPr/>
              <a:t>07/06/2012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98AFC-C36B-4D0E-882B-2E29A4BA62C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6DF77-753E-48D1-8911-1D57C31C1892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1469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5FDE-EC35-49AA-B22A-D7DC1B11DE14}" type="datetimeFigureOut">
              <a:rPr lang="es-ES" smtClean="0"/>
              <a:pPr/>
              <a:t>07/06/2012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F3EC-1182-4740-848E-F8E1E514337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5FDE-EC35-49AA-B22A-D7DC1B11DE14}" type="datetimeFigureOut">
              <a:rPr lang="es-ES" smtClean="0"/>
              <a:pPr/>
              <a:t>07/06/2012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F3EC-1182-4740-848E-F8E1E514337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5FDE-EC35-49AA-B22A-D7DC1B11DE14}" type="datetimeFigureOut">
              <a:rPr lang="es-ES" smtClean="0"/>
              <a:pPr/>
              <a:t>07/06/2012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F3EC-1182-4740-848E-F8E1E514337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5FDE-EC35-49AA-B22A-D7DC1B11DE14}" type="datetimeFigureOut">
              <a:rPr lang="es-ES" smtClean="0"/>
              <a:pPr/>
              <a:t>07/06/2012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F3EC-1182-4740-848E-F8E1E514337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5FDE-EC35-49AA-B22A-D7DC1B11DE14}" type="datetimeFigureOut">
              <a:rPr lang="es-ES" smtClean="0"/>
              <a:pPr/>
              <a:t>07/06/2012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F3EC-1182-4740-848E-F8E1E514337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5FDE-EC35-49AA-B22A-D7DC1B11DE14}" type="datetimeFigureOut">
              <a:rPr lang="es-ES" smtClean="0"/>
              <a:pPr/>
              <a:t>07/06/2012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F3EC-1182-4740-848E-F8E1E514337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5FDE-EC35-49AA-B22A-D7DC1B11DE14}" type="datetimeFigureOut">
              <a:rPr lang="es-ES" smtClean="0"/>
              <a:pPr/>
              <a:t>07/06/2012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F3EC-1182-4740-848E-F8E1E514337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5FDE-EC35-49AA-B22A-D7DC1B11DE14}" type="datetimeFigureOut">
              <a:rPr lang="es-ES" smtClean="0"/>
              <a:pPr/>
              <a:t>07/06/2012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F3EC-1182-4740-848E-F8E1E514337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5FDE-EC35-49AA-B22A-D7DC1B11DE14}" type="datetimeFigureOut">
              <a:rPr lang="es-ES" smtClean="0"/>
              <a:pPr/>
              <a:t>07/06/2012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F3EC-1182-4740-848E-F8E1E514337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5FDE-EC35-49AA-B22A-D7DC1B11DE14}" type="datetimeFigureOut">
              <a:rPr lang="es-ES" smtClean="0"/>
              <a:pPr/>
              <a:t>07/06/2012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F3EC-1182-4740-848E-F8E1E514337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5FDE-EC35-49AA-B22A-D7DC1B11DE14}" type="datetimeFigureOut">
              <a:rPr lang="es-ES" smtClean="0"/>
              <a:pPr/>
              <a:t>07/06/2012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F3EC-1182-4740-848E-F8E1E514337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27384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55FDE-EC35-49AA-B22A-D7DC1B11DE14}" type="datetimeFigureOut">
              <a:rPr lang="es-ES" smtClean="0"/>
              <a:pPr/>
              <a:t>07/06/2012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1F3EC-1182-4740-848E-F8E1E514337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Avances en Infomex Versión 3</a:t>
            </a:r>
            <a:endParaRPr lang="es-E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52600"/>
          </a:xfrm>
        </p:spPr>
        <p:txBody>
          <a:bodyPr/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Reunión Nacional COMAIP</a:t>
            </a:r>
          </a:p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Mérida Yucatán,</a:t>
            </a:r>
          </a:p>
          <a:p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 7 de 2012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85079"/>
          <a:stretch>
            <a:fillRect/>
          </a:stretch>
        </p:blipFill>
        <p:spPr bwMode="auto">
          <a:xfrm>
            <a:off x="2893441" y="1196752"/>
            <a:ext cx="607104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4932040" y="334397"/>
            <a:ext cx="396044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de cada Sistema Infomex a todos los demás desde el Portal Infomex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t="7475" b="62623"/>
          <a:stretch>
            <a:fillRect/>
          </a:stretch>
        </p:blipFill>
        <p:spPr bwMode="auto">
          <a:xfrm>
            <a:off x="1187624" y="2060848"/>
            <a:ext cx="72244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 b="27877"/>
          <a:stretch>
            <a:fillRect/>
          </a:stretch>
        </p:blipFill>
        <p:spPr bwMode="auto">
          <a:xfrm>
            <a:off x="2195736" y="3789041"/>
            <a:ext cx="6876256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l="73989" t="12645" r="19317" b="61735"/>
          <a:stretch>
            <a:fillRect/>
          </a:stretch>
        </p:blipFill>
        <p:spPr bwMode="auto">
          <a:xfrm>
            <a:off x="395536" y="1916832"/>
            <a:ext cx="1224136" cy="4392488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0"/>
          </a:effectLst>
        </p:spPr>
      </p:pic>
      <p:sp>
        <p:nvSpPr>
          <p:cNvPr id="7" name="6 CuadroTexto"/>
          <p:cNvSpPr txBox="1"/>
          <p:nvPr/>
        </p:nvSpPr>
        <p:spPr>
          <a:xfrm>
            <a:off x="5738410" y="4149080"/>
            <a:ext cx="308206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FF9933"/>
                </a:solidFill>
                <a:latin typeface="Trebuchet MS" pitchFamily="34" charset="0"/>
              </a:rPr>
              <a:t>Gobierno Federal</a:t>
            </a:r>
            <a:endParaRPr lang="es-ES" sz="2800" b="1" dirty="0">
              <a:solidFill>
                <a:srgbClr val="FF9933"/>
              </a:solidFill>
              <a:latin typeface="Trebuchet MS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04248" y="2636912"/>
            <a:ext cx="1008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156176" y="2420888"/>
            <a:ext cx="171553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FF9933"/>
                </a:solidFill>
                <a:latin typeface="Trebuchet MS" pitchFamily="34" charset="0"/>
              </a:rPr>
              <a:t>Guerrero</a:t>
            </a:r>
            <a:endParaRPr lang="es-ES" sz="2800" b="1" dirty="0">
              <a:solidFill>
                <a:srgbClr val="FF993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3434" t="13071" r="22078" b="83682"/>
          <a:stretch>
            <a:fillRect/>
          </a:stretch>
        </p:blipFill>
        <p:spPr bwMode="auto">
          <a:xfrm>
            <a:off x="1835696" y="1316736"/>
            <a:ext cx="7269440" cy="497332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0"/>
          </a:effectLst>
        </p:spPr>
      </p:pic>
      <p:pic>
        <p:nvPicPr>
          <p:cNvPr id="4" name="3 Imagen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6254" y="2060848"/>
            <a:ext cx="5612130" cy="427672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788024" y="190381"/>
            <a:ext cx="416713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Buscador Nacional de solicitudes de información en todos los Sistemas Infomex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Plataforma Tecnológica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099989"/>
            <a:ext cx="8784976" cy="4353347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Código abierto</a:t>
            </a:r>
          </a:p>
          <a:p>
            <a:pPr lvl="1"/>
            <a:r>
              <a:rPr lang="es-MX" dirty="0" smtClean="0"/>
              <a:t>Código fuente 100% disponible para todos los “Asociados” Infomex</a:t>
            </a:r>
          </a:p>
          <a:p>
            <a:r>
              <a:rPr lang="es-MX" dirty="0" smtClean="0"/>
              <a:t>La estandarización se mantiene centralmente</a:t>
            </a:r>
          </a:p>
          <a:p>
            <a:r>
              <a:rPr lang="es-MX" dirty="0" smtClean="0"/>
              <a:t>Modelo de aplicación “Híbrida”</a:t>
            </a:r>
          </a:p>
          <a:p>
            <a:r>
              <a:rPr lang="es-MX" dirty="0" smtClean="0"/>
              <a:t>Portal “en la Nube” con información particular para cada Infomex, </a:t>
            </a:r>
            <a:r>
              <a:rPr lang="es-MX" dirty="0" smtClean="0"/>
              <a:t>los datos </a:t>
            </a:r>
            <a:r>
              <a:rPr lang="es-MX" dirty="0" smtClean="0"/>
              <a:t>se mantienen en la instalación de cada Asociado de Infomex</a:t>
            </a:r>
          </a:p>
          <a:p>
            <a:pPr lvl="6"/>
            <a:r>
              <a:rPr lang="es-MX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veloz</a:t>
            </a:r>
          </a:p>
          <a:p>
            <a:pPr lvl="6"/>
            <a:r>
              <a:rPr lang="es-MX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independiente</a:t>
            </a:r>
          </a:p>
          <a:p>
            <a:pPr lvl="6"/>
            <a:r>
              <a:rPr lang="es-MX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disponible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5083869"/>
              </p:ext>
            </p:extLst>
          </p:nvPr>
        </p:nvGraphicFramePr>
        <p:xfrm>
          <a:off x="21881" y="2204864"/>
          <a:ext cx="9036497" cy="206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0447"/>
                <a:gridCol w="769925"/>
                <a:gridCol w="749665"/>
                <a:gridCol w="580821"/>
                <a:gridCol w="736157"/>
                <a:gridCol w="709143"/>
                <a:gridCol w="709143"/>
                <a:gridCol w="580821"/>
                <a:gridCol w="661866"/>
                <a:gridCol w="709143"/>
                <a:gridCol w="709143"/>
                <a:gridCol w="628096"/>
                <a:gridCol w="682127"/>
              </a:tblGrid>
              <a:tr h="206551">
                <a:tc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>
                        <a:solidFill>
                          <a:srgbClr val="363636"/>
                        </a:solidFill>
                        <a:effectLst/>
                        <a:latin typeface="Calibri"/>
                      </a:endParaRPr>
                    </a:p>
                  </a:txBody>
                  <a:tcPr marL="6075" marR="6075" marT="607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>
                        <a:solidFill>
                          <a:srgbClr val="363636"/>
                        </a:solidFill>
                        <a:effectLst/>
                        <a:latin typeface="Calibri"/>
                      </a:endParaRPr>
                    </a:p>
                  </a:txBody>
                  <a:tcPr marL="6075" marR="6075" marT="6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Abril</a:t>
                      </a:r>
                      <a:endParaRPr lang="es-MX" sz="800" b="1" i="0" u="none" strike="noStrike" dirty="0">
                        <a:solidFill>
                          <a:srgbClr val="363636"/>
                        </a:solidFill>
                        <a:effectLst/>
                        <a:latin typeface="Calibri"/>
                      </a:endParaRPr>
                    </a:p>
                  </a:txBody>
                  <a:tcPr marL="6075" marR="6075" marT="6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Mayo</a:t>
                      </a:r>
                      <a:endParaRPr lang="es-MX" sz="800" b="1" i="0" u="none" strike="noStrike" dirty="0">
                        <a:solidFill>
                          <a:srgbClr val="363636"/>
                        </a:solidFill>
                        <a:effectLst/>
                        <a:latin typeface="Calibri"/>
                      </a:endParaRPr>
                    </a:p>
                  </a:txBody>
                  <a:tcPr marL="6075" marR="6075" marT="6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 smtClean="0">
                          <a:effectLst/>
                        </a:rPr>
                        <a:t>Junio</a:t>
                      </a:r>
                      <a:endParaRPr lang="es-MX" sz="800" b="1" i="0" u="none" strike="noStrike" dirty="0">
                        <a:solidFill>
                          <a:srgbClr val="363636"/>
                        </a:solidFill>
                        <a:effectLst/>
                        <a:latin typeface="Calibri"/>
                      </a:endParaRPr>
                    </a:p>
                  </a:txBody>
                  <a:tcPr marL="6075" marR="6075" marT="6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 smtClean="0">
                          <a:effectLst/>
                        </a:rPr>
                        <a:t>Julio</a:t>
                      </a:r>
                      <a:endParaRPr lang="es-MX" sz="800" b="1" i="0" u="none" strike="noStrike" dirty="0">
                        <a:solidFill>
                          <a:srgbClr val="363636"/>
                        </a:solidFill>
                        <a:effectLst/>
                        <a:latin typeface="Calibri"/>
                      </a:endParaRPr>
                    </a:p>
                  </a:txBody>
                  <a:tcPr marL="6075" marR="6075" marT="6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 smtClean="0">
                          <a:effectLst/>
                        </a:rPr>
                        <a:t>Agosto</a:t>
                      </a:r>
                      <a:endParaRPr lang="es-MX" sz="800" b="1" i="0" u="none" strike="noStrike" dirty="0">
                        <a:solidFill>
                          <a:srgbClr val="363636"/>
                        </a:solidFill>
                        <a:effectLst/>
                        <a:latin typeface="Calibri"/>
                      </a:endParaRPr>
                    </a:p>
                  </a:txBody>
                  <a:tcPr marL="6075" marR="6075" marT="6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 smtClean="0">
                          <a:effectLst/>
                        </a:rPr>
                        <a:t>Septiembre</a:t>
                      </a:r>
                      <a:endParaRPr lang="es-MX" sz="800" b="1" i="0" u="none" strike="noStrike" dirty="0">
                        <a:solidFill>
                          <a:srgbClr val="363636"/>
                        </a:solidFill>
                        <a:effectLst/>
                        <a:latin typeface="Calibri"/>
                      </a:endParaRPr>
                    </a:p>
                  </a:txBody>
                  <a:tcPr marL="6075" marR="6075" marT="6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 smtClean="0">
                          <a:effectLst/>
                        </a:rPr>
                        <a:t>Octubre</a:t>
                      </a:r>
                      <a:endParaRPr lang="es-MX" sz="800" b="1" i="0" u="none" strike="noStrike" dirty="0">
                        <a:solidFill>
                          <a:srgbClr val="363636"/>
                        </a:solidFill>
                        <a:effectLst/>
                        <a:latin typeface="Calibri"/>
                      </a:endParaRPr>
                    </a:p>
                  </a:txBody>
                  <a:tcPr marL="6075" marR="6075" marT="6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 smtClean="0">
                          <a:effectLst/>
                        </a:rPr>
                        <a:t>Noviembre</a:t>
                      </a:r>
                      <a:endParaRPr lang="es-MX" sz="800" b="1" i="0" u="none" strike="noStrike" dirty="0">
                        <a:solidFill>
                          <a:srgbClr val="363636"/>
                        </a:solidFill>
                        <a:effectLst/>
                        <a:latin typeface="Calibri"/>
                      </a:endParaRPr>
                    </a:p>
                  </a:txBody>
                  <a:tcPr marL="6075" marR="6075" marT="6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Diciembre</a:t>
                      </a:r>
                      <a:endParaRPr lang="es-MX" sz="800" b="1" i="0" u="none" strike="noStrike" dirty="0">
                        <a:solidFill>
                          <a:srgbClr val="363636"/>
                        </a:solidFill>
                        <a:effectLst/>
                        <a:latin typeface="Calibri"/>
                      </a:endParaRPr>
                    </a:p>
                  </a:txBody>
                  <a:tcPr marL="6075" marR="6075" marT="6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Enero</a:t>
                      </a:r>
                      <a:endParaRPr lang="es-MX" sz="800" b="1" i="0" u="none" strike="noStrike" dirty="0">
                        <a:solidFill>
                          <a:srgbClr val="363636"/>
                        </a:solidFill>
                        <a:effectLst/>
                        <a:latin typeface="Calibri"/>
                      </a:endParaRPr>
                    </a:p>
                  </a:txBody>
                  <a:tcPr marL="6075" marR="6075" marT="6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 smtClean="0">
                          <a:effectLst/>
                        </a:rPr>
                        <a:t>Febrero</a:t>
                      </a:r>
                      <a:endParaRPr lang="es-MX" sz="800" b="1" i="0" u="none" strike="noStrike" dirty="0">
                        <a:solidFill>
                          <a:srgbClr val="363636"/>
                        </a:solidFill>
                        <a:effectLst/>
                        <a:latin typeface="Calibri"/>
                      </a:endParaRPr>
                    </a:p>
                  </a:txBody>
                  <a:tcPr marL="6075" marR="6075" marT="6075" marB="0" anchor="ctr"/>
                </a:tc>
              </a:tr>
            </a:tbl>
          </a:graphicData>
        </a:graphic>
      </p:graphicFrame>
      <p:grpSp>
        <p:nvGrpSpPr>
          <p:cNvPr id="2" name="111 Grupo"/>
          <p:cNvGrpSpPr/>
          <p:nvPr/>
        </p:nvGrpSpPr>
        <p:grpSpPr>
          <a:xfrm>
            <a:off x="827584" y="2420890"/>
            <a:ext cx="7547174" cy="3240358"/>
            <a:chOff x="827584" y="1124746"/>
            <a:chExt cx="7547174" cy="4246215"/>
          </a:xfrm>
        </p:grpSpPr>
        <p:cxnSp>
          <p:nvCxnSpPr>
            <p:cNvPr id="83" name="82 Conector recto"/>
            <p:cNvCxnSpPr/>
            <p:nvPr/>
          </p:nvCxnSpPr>
          <p:spPr>
            <a:xfrm>
              <a:off x="8374758" y="1124746"/>
              <a:ext cx="0" cy="42462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110 Grupo"/>
            <p:cNvGrpSpPr/>
            <p:nvPr/>
          </p:nvGrpSpPr>
          <p:grpSpPr>
            <a:xfrm>
              <a:off x="827584" y="1124746"/>
              <a:ext cx="6909645" cy="4246215"/>
              <a:chOff x="827584" y="1124746"/>
              <a:chExt cx="6909645" cy="4246215"/>
            </a:xfrm>
          </p:grpSpPr>
          <p:cxnSp>
            <p:nvCxnSpPr>
              <p:cNvPr id="81" name="80 Conector recto"/>
              <p:cNvCxnSpPr/>
              <p:nvPr/>
            </p:nvCxnSpPr>
            <p:spPr>
              <a:xfrm>
                <a:off x="7043276" y="1124746"/>
                <a:ext cx="0" cy="424621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81 Conector recto"/>
              <p:cNvCxnSpPr/>
              <p:nvPr/>
            </p:nvCxnSpPr>
            <p:spPr>
              <a:xfrm>
                <a:off x="7737229" y="1124746"/>
                <a:ext cx="0" cy="424621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76 Conector recto"/>
              <p:cNvCxnSpPr/>
              <p:nvPr/>
            </p:nvCxnSpPr>
            <p:spPr>
              <a:xfrm>
                <a:off x="4375551" y="1124746"/>
                <a:ext cx="0" cy="424621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77 Conector recto"/>
              <p:cNvCxnSpPr/>
              <p:nvPr/>
            </p:nvCxnSpPr>
            <p:spPr>
              <a:xfrm>
                <a:off x="5084131" y="1124746"/>
                <a:ext cx="0" cy="424621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78 Conector recto"/>
              <p:cNvCxnSpPr/>
              <p:nvPr/>
            </p:nvCxnSpPr>
            <p:spPr>
              <a:xfrm>
                <a:off x="5665946" y="1124746"/>
                <a:ext cx="0" cy="424621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72 Conector recto"/>
              <p:cNvCxnSpPr/>
              <p:nvPr/>
            </p:nvCxnSpPr>
            <p:spPr>
              <a:xfrm>
                <a:off x="1593794" y="1124746"/>
                <a:ext cx="0" cy="424621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73 Conector recto"/>
              <p:cNvCxnSpPr/>
              <p:nvPr/>
            </p:nvCxnSpPr>
            <p:spPr>
              <a:xfrm>
                <a:off x="2342075" y="1124746"/>
                <a:ext cx="0" cy="424621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74 Conector recto"/>
              <p:cNvCxnSpPr/>
              <p:nvPr/>
            </p:nvCxnSpPr>
            <p:spPr>
              <a:xfrm>
                <a:off x="2927442" y="1124746"/>
                <a:ext cx="0" cy="424621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75 Conector recto"/>
              <p:cNvCxnSpPr/>
              <p:nvPr/>
            </p:nvCxnSpPr>
            <p:spPr>
              <a:xfrm>
                <a:off x="3668473" y="1124746"/>
                <a:ext cx="0" cy="424621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69 Conector recto"/>
              <p:cNvCxnSpPr/>
              <p:nvPr/>
            </p:nvCxnSpPr>
            <p:spPr>
              <a:xfrm>
                <a:off x="827584" y="1124746"/>
                <a:ext cx="0" cy="424621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79 Conector recto"/>
              <p:cNvCxnSpPr/>
              <p:nvPr/>
            </p:nvCxnSpPr>
            <p:spPr>
              <a:xfrm>
                <a:off x="6329070" y="1124746"/>
                <a:ext cx="0" cy="424621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100 Grupo"/>
          <p:cNvGrpSpPr/>
          <p:nvPr/>
        </p:nvGrpSpPr>
        <p:grpSpPr>
          <a:xfrm>
            <a:off x="-1" y="2557392"/>
            <a:ext cx="1597153" cy="645131"/>
            <a:chOff x="179512" y="1306264"/>
            <a:chExt cx="2016224" cy="645131"/>
          </a:xfrm>
        </p:grpSpPr>
        <p:sp>
          <p:nvSpPr>
            <p:cNvPr id="7" name="6 Rectángulo"/>
            <p:cNvSpPr/>
            <p:nvPr/>
          </p:nvSpPr>
          <p:spPr>
            <a:xfrm>
              <a:off x="179512" y="1306264"/>
              <a:ext cx="2016224" cy="28682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3600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79512" y="1674396"/>
              <a:ext cx="2016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Definición Plataforma</a:t>
              </a:r>
              <a:endParaRPr lang="es-MX" sz="1200" b="1" dirty="0"/>
            </a:p>
          </p:txBody>
        </p:sp>
      </p:grpSp>
      <p:grpSp>
        <p:nvGrpSpPr>
          <p:cNvPr id="6" name="143 Grupo"/>
          <p:cNvGrpSpPr/>
          <p:nvPr/>
        </p:nvGrpSpPr>
        <p:grpSpPr>
          <a:xfrm>
            <a:off x="1259632" y="3046426"/>
            <a:ext cx="2736304" cy="901172"/>
            <a:chOff x="5651443" y="4557694"/>
            <a:chExt cx="875806" cy="901172"/>
          </a:xfrm>
        </p:grpSpPr>
        <p:grpSp>
          <p:nvGrpSpPr>
            <p:cNvPr id="9" name="144 Grupo"/>
            <p:cNvGrpSpPr/>
            <p:nvPr/>
          </p:nvGrpSpPr>
          <p:grpSpPr>
            <a:xfrm>
              <a:off x="5680998" y="4557694"/>
              <a:ext cx="735806" cy="465962"/>
              <a:chOff x="5652120" y="5054891"/>
              <a:chExt cx="696211" cy="465962"/>
            </a:xfrm>
          </p:grpSpPr>
          <p:sp>
            <p:nvSpPr>
              <p:cNvPr id="147" name="146 Rectángulo"/>
              <p:cNvSpPr/>
              <p:nvPr/>
            </p:nvSpPr>
            <p:spPr>
              <a:xfrm>
                <a:off x="5652120" y="5242315"/>
                <a:ext cx="696211" cy="278538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3600" dirty="0"/>
              </a:p>
            </p:txBody>
          </p:sp>
          <p:sp>
            <p:nvSpPr>
              <p:cNvPr id="148" name="147 CuadroTexto"/>
              <p:cNvSpPr txBox="1"/>
              <p:nvPr/>
            </p:nvSpPr>
            <p:spPr>
              <a:xfrm>
                <a:off x="5729273" y="5054891"/>
                <a:ext cx="5709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MX" sz="1400" b="1" dirty="0"/>
              </a:p>
            </p:txBody>
          </p:sp>
        </p:grpSp>
        <p:sp>
          <p:nvSpPr>
            <p:cNvPr id="146" name="145 CuadroTexto"/>
            <p:cNvSpPr txBox="1"/>
            <p:nvPr/>
          </p:nvSpPr>
          <p:spPr>
            <a:xfrm>
              <a:off x="5651443" y="4997201"/>
              <a:ext cx="8758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Construcción</a:t>
              </a:r>
            </a:p>
            <a:p>
              <a:pPr algn="ctr"/>
              <a:r>
                <a:rPr lang="es-MX" sz="1200" b="1" dirty="0" smtClean="0"/>
                <a:t>Prototipo</a:t>
              </a:r>
              <a:endParaRPr lang="es-MX" sz="1200" b="1" dirty="0"/>
            </a:p>
          </p:txBody>
        </p:sp>
      </p:grpSp>
      <p:grpSp>
        <p:nvGrpSpPr>
          <p:cNvPr id="10" name="148 Grupo"/>
          <p:cNvGrpSpPr/>
          <p:nvPr/>
        </p:nvGrpSpPr>
        <p:grpSpPr>
          <a:xfrm>
            <a:off x="2699792" y="3687619"/>
            <a:ext cx="1220112" cy="901172"/>
            <a:chOff x="5514277" y="4557694"/>
            <a:chExt cx="851650" cy="901172"/>
          </a:xfrm>
        </p:grpSpPr>
        <p:grpSp>
          <p:nvGrpSpPr>
            <p:cNvPr id="11" name="149 Grupo"/>
            <p:cNvGrpSpPr/>
            <p:nvPr/>
          </p:nvGrpSpPr>
          <p:grpSpPr>
            <a:xfrm>
              <a:off x="5680997" y="4557694"/>
              <a:ext cx="684930" cy="465962"/>
              <a:chOff x="5652121" y="5054891"/>
              <a:chExt cx="648073" cy="465962"/>
            </a:xfrm>
          </p:grpSpPr>
          <p:sp>
            <p:nvSpPr>
              <p:cNvPr id="152" name="151 Rectángulo"/>
              <p:cNvSpPr/>
              <p:nvPr/>
            </p:nvSpPr>
            <p:spPr>
              <a:xfrm>
                <a:off x="5652121" y="5242315"/>
                <a:ext cx="114315" cy="278538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3600" dirty="0"/>
              </a:p>
            </p:txBody>
          </p:sp>
          <p:sp>
            <p:nvSpPr>
              <p:cNvPr id="153" name="152 CuadroTexto"/>
              <p:cNvSpPr txBox="1"/>
              <p:nvPr/>
            </p:nvSpPr>
            <p:spPr>
              <a:xfrm>
                <a:off x="5729273" y="5054891"/>
                <a:ext cx="5709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MX" sz="1400" b="1" dirty="0"/>
              </a:p>
            </p:txBody>
          </p:sp>
        </p:grpSp>
        <p:sp>
          <p:nvSpPr>
            <p:cNvPr id="151" name="150 CuadroTexto"/>
            <p:cNvSpPr txBox="1"/>
            <p:nvPr/>
          </p:nvSpPr>
          <p:spPr>
            <a:xfrm>
              <a:off x="5514277" y="4997201"/>
              <a:ext cx="575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COMAIP</a:t>
              </a:r>
              <a:endParaRPr lang="es-MX" sz="1200" b="1" dirty="0"/>
            </a:p>
          </p:txBody>
        </p:sp>
      </p:grpSp>
      <p:grpSp>
        <p:nvGrpSpPr>
          <p:cNvPr id="12" name="153 Grupo"/>
          <p:cNvGrpSpPr/>
          <p:nvPr/>
        </p:nvGrpSpPr>
        <p:grpSpPr>
          <a:xfrm>
            <a:off x="899593" y="4364629"/>
            <a:ext cx="6831228" cy="716506"/>
            <a:chOff x="5514277" y="4557694"/>
            <a:chExt cx="4208407" cy="716506"/>
          </a:xfrm>
        </p:grpSpPr>
        <p:grpSp>
          <p:nvGrpSpPr>
            <p:cNvPr id="13" name="154 Grupo"/>
            <p:cNvGrpSpPr/>
            <p:nvPr/>
          </p:nvGrpSpPr>
          <p:grpSpPr>
            <a:xfrm>
              <a:off x="5680997" y="4557694"/>
              <a:ext cx="4041687" cy="465962"/>
              <a:chOff x="5652120" y="5054891"/>
              <a:chExt cx="3824198" cy="465962"/>
            </a:xfrm>
          </p:grpSpPr>
          <p:sp>
            <p:nvSpPr>
              <p:cNvPr id="157" name="156 Rectángulo"/>
              <p:cNvSpPr/>
              <p:nvPr/>
            </p:nvSpPr>
            <p:spPr>
              <a:xfrm>
                <a:off x="5652120" y="5242315"/>
                <a:ext cx="3824198" cy="27853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3600" dirty="0"/>
              </a:p>
            </p:txBody>
          </p:sp>
          <p:sp>
            <p:nvSpPr>
              <p:cNvPr id="158" name="157 CuadroTexto"/>
              <p:cNvSpPr txBox="1"/>
              <p:nvPr/>
            </p:nvSpPr>
            <p:spPr>
              <a:xfrm>
                <a:off x="5729273" y="5054891"/>
                <a:ext cx="5709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MX" sz="1400" b="1" dirty="0"/>
              </a:p>
            </p:txBody>
          </p:sp>
        </p:grpSp>
        <p:sp>
          <p:nvSpPr>
            <p:cNvPr id="156" name="155 CuadroTexto"/>
            <p:cNvSpPr txBox="1"/>
            <p:nvPr/>
          </p:nvSpPr>
          <p:spPr>
            <a:xfrm>
              <a:off x="5514277" y="4997201"/>
              <a:ext cx="4193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Construcción INFOMEX Base</a:t>
              </a:r>
              <a:endParaRPr lang="es-MX" sz="1200" b="1" dirty="0"/>
            </a:p>
          </p:txBody>
        </p:sp>
      </p:grpSp>
      <p:sp>
        <p:nvSpPr>
          <p:cNvPr id="159" name="158 CuadroTexto"/>
          <p:cNvSpPr txBox="1"/>
          <p:nvPr/>
        </p:nvSpPr>
        <p:spPr>
          <a:xfrm>
            <a:off x="1568817" y="1724161"/>
            <a:ext cx="866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2012</a:t>
            </a:r>
            <a:endParaRPr lang="es-MX" sz="2000" b="1" dirty="0"/>
          </a:p>
        </p:txBody>
      </p:sp>
      <p:sp>
        <p:nvSpPr>
          <p:cNvPr id="161" name="160 CuadroTexto"/>
          <p:cNvSpPr txBox="1"/>
          <p:nvPr/>
        </p:nvSpPr>
        <p:spPr>
          <a:xfrm>
            <a:off x="7730324" y="1724161"/>
            <a:ext cx="866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2013</a:t>
            </a:r>
            <a:endParaRPr lang="es-MX" sz="2000" b="1" dirty="0"/>
          </a:p>
        </p:txBody>
      </p:sp>
      <p:grpSp>
        <p:nvGrpSpPr>
          <p:cNvPr id="14" name="161 Grupo"/>
          <p:cNvGrpSpPr/>
          <p:nvPr/>
        </p:nvGrpSpPr>
        <p:grpSpPr>
          <a:xfrm>
            <a:off x="6948264" y="5171219"/>
            <a:ext cx="2016223" cy="901172"/>
            <a:chOff x="5514277" y="4557694"/>
            <a:chExt cx="4208407" cy="901172"/>
          </a:xfrm>
        </p:grpSpPr>
        <p:grpSp>
          <p:nvGrpSpPr>
            <p:cNvPr id="15" name="162 Grupo"/>
            <p:cNvGrpSpPr/>
            <p:nvPr/>
          </p:nvGrpSpPr>
          <p:grpSpPr>
            <a:xfrm>
              <a:off x="5680997" y="4557694"/>
              <a:ext cx="4041687" cy="465962"/>
              <a:chOff x="5652120" y="5054891"/>
              <a:chExt cx="3824198" cy="465962"/>
            </a:xfrm>
          </p:grpSpPr>
          <p:sp>
            <p:nvSpPr>
              <p:cNvPr id="165" name="164 Rectángulo"/>
              <p:cNvSpPr/>
              <p:nvPr/>
            </p:nvSpPr>
            <p:spPr>
              <a:xfrm>
                <a:off x="5652120" y="5242315"/>
                <a:ext cx="3824198" cy="278538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3600" dirty="0"/>
              </a:p>
            </p:txBody>
          </p:sp>
          <p:sp>
            <p:nvSpPr>
              <p:cNvPr id="166" name="165 CuadroTexto"/>
              <p:cNvSpPr txBox="1"/>
              <p:nvPr/>
            </p:nvSpPr>
            <p:spPr>
              <a:xfrm>
                <a:off x="5729274" y="5054891"/>
                <a:ext cx="5709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MX" sz="1400" b="1" dirty="0"/>
              </a:p>
            </p:txBody>
          </p:sp>
        </p:grpSp>
        <p:sp>
          <p:nvSpPr>
            <p:cNvPr id="164" name="163 CuadroTexto"/>
            <p:cNvSpPr txBox="1"/>
            <p:nvPr/>
          </p:nvSpPr>
          <p:spPr>
            <a:xfrm>
              <a:off x="5514277" y="4997201"/>
              <a:ext cx="4193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Taller de Capacitación</a:t>
              </a:r>
            </a:p>
            <a:p>
              <a:pPr algn="ctr"/>
              <a:r>
                <a:rPr lang="es-MX" sz="1200" b="1" dirty="0" smtClean="0"/>
                <a:t>(Migración)</a:t>
              </a:r>
              <a:endParaRPr lang="es-MX" sz="1200" b="1" dirty="0"/>
            </a:p>
          </p:txBody>
        </p:sp>
      </p:grpSp>
      <p:sp>
        <p:nvSpPr>
          <p:cNvPr id="42" name="1 Título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r>
              <a:rPr lang="es-MX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Trabajo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84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Plan de Trabajo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3068960"/>
            <a:ext cx="8964488" cy="3600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s-MX" dirty="0" smtClean="0"/>
              <a:t>Taller de Integración de modelo de proceso de cada Asociado Infomex a Infomex V3</a:t>
            </a:r>
          </a:p>
          <a:p>
            <a:pPr>
              <a:lnSpc>
                <a:spcPct val="170000"/>
              </a:lnSpc>
            </a:pPr>
            <a:r>
              <a:rPr lang="es-MX" dirty="0" smtClean="0"/>
              <a:t>Sincronización de bases de datos con mecanismo </a:t>
            </a:r>
            <a:r>
              <a:rPr lang="es-MX" dirty="0" smtClean="0"/>
              <a:t>central </a:t>
            </a:r>
            <a:r>
              <a:rPr lang="es-MX" dirty="0" smtClean="0"/>
              <a:t>de búsqueda</a:t>
            </a:r>
          </a:p>
          <a:p>
            <a:pPr>
              <a:lnSpc>
                <a:spcPct val="170000"/>
              </a:lnSpc>
            </a:pPr>
            <a:r>
              <a:rPr lang="es-MX" dirty="0" smtClean="0"/>
              <a:t>Prueba individual de cada sistema Infomex V3</a:t>
            </a:r>
          </a:p>
          <a:p>
            <a:pPr>
              <a:lnSpc>
                <a:spcPct val="170000"/>
              </a:lnSpc>
            </a:pPr>
            <a:r>
              <a:rPr lang="es-MX" dirty="0" smtClean="0"/>
              <a:t>Prueba </a:t>
            </a:r>
            <a:r>
              <a:rPr lang="es-MX" dirty="0" smtClean="0"/>
              <a:t>General </a:t>
            </a:r>
            <a:r>
              <a:rPr lang="es-MX" dirty="0" smtClean="0"/>
              <a:t>de Portal y mecanismo de búsqueda central </a:t>
            </a:r>
          </a:p>
          <a:p>
            <a:pPr>
              <a:lnSpc>
                <a:spcPct val="170000"/>
              </a:lnSpc>
            </a:pPr>
            <a:endParaRPr lang="es-ES" dirty="0"/>
          </a:p>
        </p:txBody>
      </p:sp>
      <p:grpSp>
        <p:nvGrpSpPr>
          <p:cNvPr id="4" name="161 Grupo"/>
          <p:cNvGrpSpPr/>
          <p:nvPr/>
        </p:nvGrpSpPr>
        <p:grpSpPr>
          <a:xfrm>
            <a:off x="2411760" y="1628800"/>
            <a:ext cx="3744416" cy="1459842"/>
            <a:chOff x="5514277" y="4557693"/>
            <a:chExt cx="4208407" cy="788694"/>
          </a:xfrm>
        </p:grpSpPr>
        <p:grpSp>
          <p:nvGrpSpPr>
            <p:cNvPr id="5" name="162 Grupo"/>
            <p:cNvGrpSpPr/>
            <p:nvPr/>
          </p:nvGrpSpPr>
          <p:grpSpPr>
            <a:xfrm>
              <a:off x="5680997" y="4557693"/>
              <a:ext cx="4041687" cy="465963"/>
              <a:chOff x="5652120" y="5054890"/>
              <a:chExt cx="3824198" cy="465963"/>
            </a:xfrm>
          </p:grpSpPr>
          <p:sp>
            <p:nvSpPr>
              <p:cNvPr id="7" name="6 Rectángulo"/>
              <p:cNvSpPr/>
              <p:nvPr/>
            </p:nvSpPr>
            <p:spPr>
              <a:xfrm>
                <a:off x="5652120" y="5242315"/>
                <a:ext cx="3824198" cy="278538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4800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5729272" y="5054890"/>
                <a:ext cx="570920" cy="21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MX" sz="2000" b="1" dirty="0"/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5514277" y="4997200"/>
              <a:ext cx="4193027" cy="34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/>
                <a:t>Taller de Capacitación</a:t>
              </a:r>
            </a:p>
            <a:p>
              <a:pPr algn="ctr"/>
              <a:r>
                <a:rPr lang="es-MX" b="1" dirty="0" smtClean="0"/>
                <a:t>(Migración)</a:t>
              </a:r>
              <a:endParaRPr lang="es-MX" b="1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2729464" y="2051556"/>
            <a:ext cx="313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Diciembre 2012 – Febrero 2013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Decisiones COMAIP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772816"/>
            <a:ext cx="8172400" cy="4353347"/>
          </a:xfrm>
        </p:spPr>
        <p:txBody>
          <a:bodyPr/>
          <a:lstStyle/>
          <a:p>
            <a:r>
              <a:rPr lang="es-MX" dirty="0" smtClean="0"/>
              <a:t>Servicios </a:t>
            </a:r>
            <a:r>
              <a:rPr lang="es-MX" dirty="0" smtClean="0"/>
              <a:t>Nacionales/locales</a:t>
            </a:r>
            <a:endParaRPr lang="es-MX" dirty="0" smtClean="0"/>
          </a:p>
          <a:p>
            <a:r>
              <a:rPr lang="es-MX" dirty="0" smtClean="0"/>
              <a:t>Portal centralizado</a:t>
            </a:r>
          </a:p>
          <a:p>
            <a:r>
              <a:rPr lang="es-MX" dirty="0" smtClean="0"/>
              <a:t>Nombre, </a:t>
            </a:r>
            <a:r>
              <a:rPr lang="es-MX" dirty="0" smtClean="0"/>
              <a:t>lenguaje e imagen </a:t>
            </a:r>
            <a:r>
              <a:rPr lang="es-MX" dirty="0" smtClean="0"/>
              <a:t>común</a:t>
            </a:r>
            <a:endParaRPr lang="es-MX" dirty="0" smtClean="0"/>
          </a:p>
          <a:p>
            <a:r>
              <a:rPr lang="es-MX" dirty="0" smtClean="0"/>
              <a:t>Utilización de logotipo estandarizado</a:t>
            </a:r>
          </a:p>
          <a:p>
            <a:r>
              <a:rPr lang="es-MX" dirty="0" smtClean="0"/>
              <a:t>Promoción del vínculo </a:t>
            </a:r>
            <a:r>
              <a:rPr lang="es-MX" dirty="0" smtClean="0"/>
              <a:t>a sus sistemas </a:t>
            </a:r>
            <a:r>
              <a:rPr lang="es-MX" dirty="0" smtClean="0"/>
              <a:t>Infomex </a:t>
            </a:r>
            <a:r>
              <a:rPr lang="es-MX" dirty="0" smtClean="0"/>
              <a:t>desde </a:t>
            </a:r>
            <a:r>
              <a:rPr lang="es-MX" dirty="0" smtClean="0"/>
              <a:t>los Portales de </a:t>
            </a:r>
            <a:r>
              <a:rPr lang="es-MX" dirty="0" smtClean="0"/>
              <a:t>sus Sujetos Obligados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-71462"/>
            <a:ext cx="6851104" cy="1225536"/>
          </a:xfrm>
        </p:spPr>
        <p:txBody>
          <a:bodyPr>
            <a:norm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Requerimientos recibidos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64D5-6EF3-49DC-B8C1-14899DC69233}" type="slidenum">
              <a:rPr lang="es-MX" smtClean="0"/>
              <a:pPr/>
              <a:t>2</a:t>
            </a:fld>
            <a:endParaRPr lang="es-MX" dirty="0"/>
          </a:p>
        </p:txBody>
      </p:sp>
      <p:sp>
        <p:nvSpPr>
          <p:cNvPr id="6" name="AutoShape 2" descr="data:image/jpg;base64,/9j/4AAQSkZJRgABAQAAAQABAAD/2wCEAAkGBg8MDA4NDQ0QDA8OEA8PDQ0NEBANDgwNFBEVFBUQEhIXHCcfGBkjGRISHzsgIycpLCwsFR4xNTAqNSYrLCkBCQoKDgwOGg8PGDUcHB4qKzApKSkpNSkpLywpKSosKSkpKSwpKS8pLCkpKSkpLCkpKSwpKSopKSkpKS0qKSkpLv/AABEIAOEA4QMBIgACEQEDEQH/xAAcAAABBQEBAQAAAAAAAAAAAAAAAQIFBgcEAwj/xABLEAACAQIBAhAKCQIGAgMAAAAAAQIDEQQFUgYSFBYhMTJRYXFykZKhsdEHEyIzNUFzssHCFSM0QlNidIGT0uEXJCWCg6JU8ENEY//EABoBAAIDAQEAAAAAAAAAAAAAAAAEAQMFAgb/xAAtEQABAwEGBQMFAQEAAAAAAAAAAQIDEQQTITEycRJBUVKBFEJhBTORscEiI//aAAwDAQACEQMRAD8A3EAAAARs4MsZbp4OGmn5Upbimt1LuXCUfKGWsRjZWlJ6X1UobEEuHf42XxQOkxyQrfIjS64nRHhaTtKtGTXqp3qP/qcb0aYXeqP/AGLvKnSyW/vytwR2es91k6mt98b7hn08SZrUpvXqWXXrht6r0F3hr1w29V6C7yt6gp5vXLvDUFPN65d5NzF8hePLJr1w29V6C7w164beq9Bd5W9QU83rl3hqCnm9cu8LmL5C8eWTXrht6r0F3hr1w29V6C7yt6gp5vXLvDUFPN65d4XMXyF48smvXDb1XoLvDXrht6r0F3lb1BTzeuXeGoKeb1y7wuYvkLx5ZNeuG3qvQXeGvXDb1XoLvK3qCnm9cu8NQU83rl3hcxfIXjyya9cNvVegu8NeuG3qvQXeVvUFPN65d4agp5vXLvC5i+QvHlk164beq9Bd4a9cNvVegu8reoKeb1y7w1BTzeuXeFzF8hePLJr1w29V6C7w164beq9Bd5W9QU83rl3hqCnm9cu8LmL5C8eWVaNML/8AouFwXwZ3YXL+GrO0K0bvajK8G+JStcpUsm03taZcTOetkyS3D03A9hkenjXJaBevQ00DOsmaIq+DlpbucFt0ql9hfle3Hs4C85MyrTxdPxlJ8EovdQlvNC0sDo8c0LmSI47AACgsAAAAA5MqZRjhaM6s/urYj65Se1FHWUTRvlJzrxoJ+TTWmkt+cu5e8y2GO8eiHD3cLakRWr1MZXc5u8pbLf3YR3lwIkqFGNNWiuN+tvfZ44Gh4uCuvKlsy+CPLKGO0nkR3T23mrvNNcV4UyFEwxU98Rjo09jdSzV6uPeOCplSo9q0VwK752cVwuWIxEOFcp0PG1M+XOGrKmfLnZz3C51RCKnRqypny52GrKmfLnZz3C4UQKnRqypny52GrKmfLnZz3C4UQKnRqypny52GrKmfLnZz3C4UQKnRqypny52GrKmfLnZz3C4UQKnRqypny52GrKmfLnZz3C4UQKnRqypny52GrKmfLnZz3C4UQKnRqypny52CxtTPlz3Oe4XCiBU7qeVJrdWkuZ86JDD4yNTadnmvb/uQNwjNp3Ts1tNeo5ViKdI5SexOGjUWzsP1S9a/scOT8fUwNdTjtrYnD1VIbz7zowON8YrPdLb4VvjMp0NNHTrbjt8krTtdkdL1Q0XB4uNelCrB3jNJrufCexTdAmUnephpPY85Dg9Ul7r5y5GXKzgcrRxjuJKgAAVnQypK0WzMMZPx2OqN7N6sujF27ImmYp+Q+Iy+js4yfLqvrY5ZM3L8FE3IlKtXSRcn6lcgJ1HJuT2W3dknlWpalbfkl8fgQ9x+NMKiz1H3C4y4XLDgfcLjLhcAH3C4y4XAB9wuMuFwAfcLjLhcAH3C4y4sU20km22kktltvaSQEj43bSSbb2ElstveSLBk/QTiayUqjjh4v1T8qduStr92ixaGdDEcJBVaqUq8lsvbVFP7seHfZYDPltS1oz8jLIebisUNANCPnKtWo+DSwXNZvrOynoOwUf8A4nLlVKnwZNgKrNIvuLkjanIiVoUwX/jx6U38RHoUwT/+uv2lUXxJcCLx/cv5J4G9CnaKtD+Gw2FdWjTcJKcFfTzkrN7Ow2U25oWjr7A/aU+0zq5pWVyuZVVriKTIiOwPajWcJKS9T51vE/dSjvqS50ytXJzJ1S9GPBdczLJE5nLDz0N1nSx9Jb8pQf7prtsabF7BluTdjKFP2z+JqFLcoRtepNhiDJR4AAmXnji9w+Iy3Dv/ADlTl1u1mpYvcPiMrw7/AM7U5dbtY7ZPdsUTcj3yw/q48r4Mibkpll/Vx5XwZEXNCPIVdmPuFxlwudnI+4XGXC4APuFxlxbgA64XG3C4AOuFxtwuADrlq0B5JVWtLEzV40bKF9p1Wtv9l7yKnc1LQjg/E5Po7FnUTqy4XPZX/XSr9ha1P4Wbl0LauJkAAyB0AAAAAIbKWizCYWThOo5zWxKFJadxe83tJ8FzifhBwmbW6Ef6i1IXqlUQ4V7U5npo89Hv2lPtM4uWvRPouoYzCujSjVUnOErzjFRsns7UmVG5pWZqtZRU5isqorsB9yayU/qVypEFcm8kv6lcqRbJkcNzPPJz/wBRp+2fxNSo7lGV5Of+pU/bP4mqUdyjPtepNhmHJdx4AAmXnji9w+IynDv/ADtTl1u1mrYvcMxPCZUmspVoySklVxCXqaSnIdsnu2KJuRN5af1ceV8GQ+mO3LOUIeLhd6Xy/XtbT9aI6FVS2YtS4nc0I8hV2Z6aYLjbhc7OR9wuNC4AOFG3AkB1wuNuFwAdcUZcUAFe0bPgqeko04LajCEV+0UjFmza6DvCD/LHsM+25N8jNn5noAAZw0BB6MMrSwmDk4PS1KjVODW3G6bclxJP92icKV4SpeRhV6nKq/3Sj3sugajpERTiRaNVSj3AaFzbM8W4XG3C4ALcnMkv6lcqRX6lWMd1JR43YlclZQh4haW8vKltbC6yqTI7bmemTX/qVP2z+Jq9HcoxTJGUpzyzRhZRi8Q0/W2vK9ZtdHcoz7XqTYZhyXceAAJl544vcMweh6Ur+1xPvyN4xe4Zg9D0pX9riffkPWT3bFE3I9tEfmocv5WV+Ltsp2e+tgsGiPzUOX8rIA0Y9Iq7M6KePqx++3yvK7TphliX3oJ8TaI8UsocktDK0HtqUeZntDH0399Ljuu0gxbE0AsEa0XtST4mmPK5YcpNbTa4nYOEgsNxbkCsRNbU5dJjljKme+phwganoT0L4XF4ONatCUpudRNqc4qylZbCZM6xMD+FP+Wp3nJ4MqjnkqDk7vxtbZ/3lrMWaV6SORHcx5jGq1MCv6xMD+FP+Wp3k/GNkktpJJcQoFDnudqWpajUTJAAAOCQI/K2QqGN0nj4uXi9NpbSlC2mtfafAiQAlFVq1QhURcFK/rEwP4U/5aneJrEwP4U/5aneWECy+k7l/JzwN6GeaPND2HyfgPH4eDjU8bTheU5zWlle+w3wGZ1MbUltza4F5PYa74VvRX/PR+Yxw1bIqujquOIpMiI7AR8JZMgr/LLlT7SuFkyD9nXKn2l0uRw3M58g+m6P6l/MbtR3KMKyF6bo/qX8xutHcozLZqTYagyUeAAJF544vcMwih6Ur+1xPvyN3xe4ZhOH9J1/a4n35D1j92xRNyPXRH5qHL+VkAWDRH5qHL+VkAaUekVdmAoClpyIKApJAWAWwWJALBYWwtiSDYvBf6Jh7Wv75bTN9A2jPBYHJ8aGIqyhUVSrJpU6k1aUrrZSsWD/ABKyb+PP+Gt/SYU0MiyOVGrn0H2PajUxLQBVv8Ssmfjz/hrf0lnhNSSktppNcTF3RuZqShYjkXJRwABwdAAEXlvRJhsnKm8VNw8bptJpYTnfS2vuU7bpEtarloiVIVUTFSUAq3+JeTPx5/w1v6Q/xLyZ+PP+Gt/SW3Enav4ObxvU5/Cr6K/56PzGOmj6PdGWCx+A8Rh6sp1PG05WdOpBaVXvstW9ZnJq2Ritjo5KYikyorsBpZMhfZ1yp9pXCyZC+zrlT7S6XI4Zmc+QvTVH9S/mN0o7lGGZC9NUf1L+Y3OjuUZlt1JsNQZLuPAAES88cXuGYTQ9J1/a4n35G7YvcMwrD+k6/tcT78h+x+7YXm5Htoi81Dl/KyALBoi81Dl/KyANKLSLOzAUBS44EFFsKkSQJYWwoAABYULEkCCi2AkBr2nxM+icJ5qnyI+6j54ltPiZ9D4TzVPkR91GX9Ryb5/g3ZuZ6gAGSNgZ14YNzguPEdlM0Uzrwv7nBcdfspjVk+83z+iqbQpmtgsKBvmeNsIOsJYgBpZMhfZ1yp9pXCx5C+zrlT7SmXSdszOfIfpqj+pfzG50dyjDch+mqP6l/MblR3KMu26m7DcGS7jwABEvPHF7hmF4f0nX9riffkbpi9wzC8P6Tr+1xPvyH7H7thebke2iLzUOX8rIEn9EPmocv5WQJpxaRV+YCgKkXHAJCgKSABYUUkgQULCkgJYLDrAADZLYfEz6GwnmqfIj2I+entPiZ9C4XzVPkR7EZf1HJvn+DVm5nqAAZA4Bnfhe3OC46/ZTNEM78Lu5wXHX7KY1Y/vN8/pSqbQpm9hB1hD0BnDRBzQhADbFjyH9nXKl2leLFkP7OuVPtKZdJYzM58h+mqP6l/MbjR3KMPyJ6Zo/qX8xuFHcoy7dqbsNQZLuPAAEBg8cXuGYZh/Sdb2uJ9+RueL3DMMw/pOt7XE+/IfsXu2F5uR76IvNQ5fysgCf0Q+ahy/lZAo1ItIq/MVIUBS44AUBUSQCQoCkgAC2AkgLBYULEgI1sPiZ9B4XzVPkR7EfPrWw+Jn0FhfNQ5EexGT9Syb5/g3ZuZ6gAGQOAZ54XNzguOv2UzQzPPC5ucFx1+ymN2P7zfP6Upm0KZwI0OEPQGeNEaHNCEANLFkP7OuVLtK8yxZD+zrlS7SmXSdszOfInpmj+ofzG4UdyjEMiemaP6h/MbfR3KMq3am7DcGS7jwABAYPHF7hmG4f0nW9riffkbli9wzDKLtlOtw1cQv+0u40LF7thefke+iHzUOX8rIJFhy/C9BPNmutNdxXzUi0ij8wHIQUuOBRQQpIAKCFJIAWwCnQCWFFCwEDWth8TPoHC+ahyI9iMAa2HxM3/C+ahyI9iMn6nk3z/Buy8z1AAMcdAz3wt7nBcdfspmhGfeFrc4Ljr9lMbsX32+f0pTPoUzgQcIz0RnDRGOEOSRpYsh/Z1ypdpXiyZGhbDw4dM+dspm0nbMzlyJ6Zo/qH8xt1HcoxDIbvlii1/wCQ/mNvo7lGTbtbdhuz5LuPAAEBg8cVuHxGFY76jKdW+wo4ibfJlJu/NI3irG8WjG/CDk10sX41Lyaqs+XHY61bmY9YnIj1avNCidP816Hti6HjKc4ZysuB+rrsVNxabTVmnZreZZslYvx1JXflR8mfH6n+6+Jx5Zya3etBX/EiveRpxrwrwqKuSqVQhUOQiFQyVCighUdECioQUkBRQFOiAAUCSBGth8TN+wvm4ciPYjAmth8TN5w2Jh4uHlx3MfvLeRk/U0wb5/g5ZeZ0geWqYfiR6SDVMPxI9JGNRR2p6mfeFnc4Pjr9lMvmqYfiR6SKD4VqsZRwelkpWde9mnbYpjdiT/u3z+lKZ9CmeCDhGeiM0axBRDkkWlSc5RjHbk0kWuMVSgl92EepL+xwZIyb4teMmrSa8lP7seHhEy5i9LT8Wn5U9vgh/fvFXrxuoha3BKnloRg6uVKD3pyqP9oyfa0bfS3KMr8GuTHKtPENbC+rh1OT91c5q0VZGVbXo6WichuBKN3FAAEi8Cp6M8hrE0ZJrhTzZLaZbDyr0VOLTJRVRaoQqVwMBpzqYOu1JWcXacfVOP8A7s3LFhMZCtHTQe1txexKPGie0V6E1VvJKzW5klsrge+ig4jB1sJO7TjbanHaf7/BmzFMydMcHCT2LHsSuNyLGo3Km/Fy9a+638CKq5Nq09um2t+PlLqOzD5fktipBS/NHyXzbXYdkMu0Xt6ePHG9uZjKK9vKpX/lSA0jXqa/ZiqL3mWH6bo50ujIX6ao50ujI743dpzwp1K8oveY5Re8ywfTVHOl0ZC/TVHOl0ZHV47tI4U6lfUXvMXSveZYFlmjnS6MhfpmjnS6Mibx3aHCnUr+le8xdK95lg+maOdLoyFWWaOdLoyOrx3aRwp1K/pXvMPF8HUWH6Yo50ujIX6Yo50ujILx3aHCnUrmk4OoTScHUWP6Yo50ujIb9M0c6XRkF47tDhTqV3ScHUJpODqLF9M0c6XRkJ9M0c6XRkReO7SeFOpXdK95goN7Sb4k2WF5ao50ujIPpqjnS6Mjm8d2hwp1IWjkurPag4rfn5K7yWwWSI0vKl5c/U/VHiXxEnl2ktpTl+yV+dnFicuzkrQSprf3Uu5HC8bsMjpOFCTx2UIUFs7MnuYLbfC95EDQoVMZXstmUnsv1Qjv8SPTB5Mq4mV0nZvZqSu795omhXQtGik7cLk9uTFZp2wJRuLi1kavWq5EzoWyRHDUYRSskv3fC+EnxlOmoqyHmKq1WqjwAAEAAAAAeVagpqzRX8p6GIzu4rbLKAAZhjdBEbv6u3DC8eraOB6CuXzruNblST20MeFjmoubaJW5OU4WNq8jJtZnL513C6zeXzruNY1LDNQalhmo69VL3EXTOhk+s5/n513C6z3+fnXcavqWGag1LDNRPqpu4LpnQyjWe/z867hdaD/PzruNW1LDNQalhmoPVTdwXTOhlOtF/n513C60n+fnXcarqWGag1LDNQerm7lIumdDKtab3p9XcLrTe9Pq7jVNSwzUGpYZqD1c3coXLOhlWtJ70+ruE1ov8/Ou41bUsM1BqWGag9XN3KF0zoZTrRf5+ddwmtB/n513Gr6lhmoNSwzUHqpu4m6Z0Mo1nv8APzruE1nP8/Ou41jUsM1BqWGag9VN3BdM6GUR0GbO1PnXcSWB0Eq6fi/3l5XaaMsLHeQ+NNLaRw60SuwVykpG1MkIHJuhyNOzaJ2nSUVZIeBSdg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7" name="AutoShape 9" descr="data:image/jpg;base64,/9j/4AAQSkZJRgABAQAAAQABAAD/2wCEAAkGBhASEBUSEhIVFBUTERYYFhcYGBUVFRAUFRYVGBMVFRcYGyYeGBklGhYUHy8sIycqLC4sFR4xNTA2NSYrLCkBCQoKDgwOGg8PGiolHyQsKSwqKiwpKSw1KSwsLCkpLCw0LyotLSksLCwsKSwsKSksLCwpKTUsLCwsLCkpKSwpLP/AABEIAMIBAwMBIgACEQEDEQH/xAAcAAEAAQUBAQAAAAAAAAAAAAAABwIDBAUGAQj/xABQEAACAQIEAgQJBgoHBQkAAAABAgADEQQSITEFQQYTIlEUIzJhcYGRobIHNEJzsdFSU2JygpKjs8HSFRYkM5OU8ENUwuPxJTVEVWODosPh/8QAGAEBAQEBAQAAAAAAAAAAAAAAAAEDAgT/xAAjEQEAAgIBAwQDAAAAAAAAAAAAARECITEDQVEEEhRhBSKR/9oADAMBAAIRAxEAPwCcYiICIiAiIgIiICeMwAudAPdPZGXT3jDYqrVwi1Orw9BfHtewdgMzBrboo5c2v3CB0GN+UnCBzTw4fFONPFAFAfPUNlP6OaY1TpNxVxdMLQoj/wBV2c+u2SQviun1WmDSwI8Hp7Z7A1qvnYm4T0Aad853GcTr1jerVqVPz3ZvtMCdMVx7in0uIYGj/hi365MwKnSHG8+OYUfmjDn7KZkV8DcZCO5vcf8ARmyvA7p+PYrnx6n6lT+FGUf07if/AD5f1P8AkziqdJ2vlV2tvlVmAPdcCXPA6v4qp+o/3QOx/rBiuXHafrT/AJMqHSPG8uN4c+kIPtpTjPBKv4qp+o/3S0wINiCpHIgqddjY+v2QO7TpRxP6PFcG/pfCj7UEzsN0v42NhhsQPyOrqE/4VUfZI0IlqpSHcDr3CBLS/KriKJAxWBK+cMyH1LUWx/XnUcB6d4LFkIlQpUO1OoMjn836L/okyB8LxTEUhanWqIPwQxKH0obofWJmYWqmJYU2C0azEdXVQZKb1L9hatMdlCTYBky2JFxzAfRsTivk16U1cRTqYbE38JwxAYnerTN8jn8q4IPoB5ztYCIiAiIgIiICIiAiIgIiICIiAiIgIiIFNRwASdgLn0CfP/SquycPquT2sVWp5j39YalZ/gA9cnjih8RV+qf4TIF+UUWwGG89RPdRf74EdREQNjwSpZyO9feP9GbxFJNgLkmwA1JJ2AnM4GplqKfyreo6fxnU0apRgy6MpBBsDYg3BsdD64FxK1aldQ7072JXydxobEcwB7JX/SWI/HVPaPum0wnStla7U1YdWVABItfq7k3ve4pqDtfXWVt0lo3B8FS4ctclSWJbMQSae3osRpY20Iaj+ksR+Oqe0fdMeq7M2ZmZjYC7G+gvYe8+2dG/SxCgRsLTKjNYE6KWYm6jLp5TDmTprcXmux3FadSnlWiiMX3CqMqWHZBABJLDc7AWv2jA1c8InpiBSVlDJ/ru88uwBAlXgVX/ALQwmJGnheGKv5y9IVfiT3yR5GfAR2OFnuKj9m4kmQEREBERAREQEREBERAREQEREBERAREQMTi3zer9U/wmQZ0/UHB4MHnVT900nPi/zer9S/wGQd0++aYP61P3bSxyk8MHDU8CEAOBVyoAZrnUnQH2zVYzBUGclKQRSdF1NtO/3+uZtLFFbW5be250mO5vr3mev2w83uYqcIQ+TTJ9AJ2Fzt5gT6pknCgaEEEbglgQeYMu4XHVKRujWN+4HkV5juZvbLmGIqOc7hL3JNha++wsB6vNJW+Ip1cV9rNDA52CruxAF2tcnYXJAEu/0Q3Z2s2x6xct9dC2awOmxN5mU8NTRgy4hbq6lTlNrjUEjfe3LvmUtdQyt1tG6KAvZa3ZD2sM2jXN7jmb771Gmr8OKWDAgkE+VfZmUg2OhDKwsddJa8HXz+0/fNxScWKNVprl7K9gMpUsxJDHUAF2tz2mI2GQZh1gNgLW2JYE21100v3XtFR4S5ajG4inSGtyTsATr672lpuJoKCu2HqZWYqHzZQ+jBrEHyhoRtcrNPj+JVHYg2A2sO6+1+est4jidZqCUGN6dNiyiwuC29zMMsoltjjMM3AJVqAuKOKqUkdiTS6w2BsVR6liAAAfPrLFTHE4sZRUpqXQCmXclfJBzXOtzc698uYHpJWo0+rpWUEk+SjMpbJmKORnS+Rb2P0RLdGoXqq7WLNUQna5sQL+6Z00ThgjbCcMIuD12F23saqhvcSPXJQkY8M+bcM+tw/xiScJAiIgIiICIiAiIgIiICIiAiIgIiICIiBicX+b1fqX+EyF+la3pcOHfiaXwGTRxf5vV+pqfAZDHSyoFpcOY7DE0j7EMXWyr067D8EZpsU6I3HlH2S1gOk9E2nRUukNDLufdMI/I5TP7ZU0n0cRxjbk8Z0bZNjeYdPh7C833FOk9EE2/hNBU6XUb/8ASMfyPVy42s+hw5nSs4IzzwQzHbpSp8lb+/7JaPSGoTZaLEnbRptHrOrPZn8TBl+DGWsVg3ZCEbIxGjWvY+iYVXj9cb0SP0TPafFMSxsKR9YsPfOvldWuyfGwcD0i4HSw2VTUz1CvbAAtc63PMX1sLbDeaJ8uUALrrc739Hm0m76UVA+LbrMynZrk6fm35c9P4zSUmpqpuCTy7QGveRa9tuY+7K7dVWlVHhtW/k2Fgbm4Av5IJGmpFrd4lfDcUFqZrgMxC2GnlaHQg+7XfvvK8tSwu4CHUrmIAH4J57AbebnLlHi2VlpqtOxYC6pYm5tuRcmx887iZhzSYuGfNuGfW4f4xJNEjHhp/svDPrsP+8Ek4ShERAREQEREBERAREQEREBERAREQEREDD4v83q/U1PgMhHp98zwX1yfu2k3cY+b1vqanwGQj8oNULgsExFwtZCR3gU2ga6jjGXnMxON1LeVPMFx3CVgA7BO64tb17e+U8RxGEp6A3/jPHlOGU1li90TlEXEvDii57RMzMDxIofFUQzHna/vM0K8bpC5ymw98qTp5lZQKYVcy5ju2W4ze68s1xEOYy7zLvPCsVkuAFJ9Fl9AmtrVMR9OtfzC9vunGYjpo701Bdr9jPlGW+rZ7ebLYa6k27tLB43hjslVNV7Idgtusdm2N9iqjTRVA3FzcOnlHj+Ocurj9upxXECuuh7+yPvmtxXSxhpcAfqmat+JYU6Oauthpdb9vUnt6XWwty776zDxFTA3I7TGxGa72LW0Khmvlva1zfe99J6Ix8sZz8MXiGLeo+ZjmPf3jlMKsDe/+tpdo1QNP/37ec8fEgX09uus5mHKyWY73lWDHjU/PX7RMfrCxmVgrLUTmS6+rtCEtOXBEzUOGrt42kf1SW/4ZJ8jXgI8Vwz85PheSVNEIiICIiAiIgIiICIiAiIgIiICIiAiIga/pDXCYSu5BIWhUJsLnRG2Ehj5Q6A8DwSsLg1kBHIjI1xJj6VNbA4k2J/s1bbf+7aRF8o/zXA/Xp8DSxyI/ZGWmjPiUUsiMVXDUmFPrFDoGOUW0Ycrb90z+NYTqWVVrLWR8PUY+LpqUqJSZ9Cqg7gafbeaepxHDMqHrK1GotGmjkUlY3p01Syt1q2Xs32vf0S4uNoFOro5zlTE1HYoEXtUAi2AdrXIHO1yLb2HfMxtccojGYrfnwsYAowUvUft9YAAbZMi3zWsc5vy7O2+swOI5qbKBUzhkzA2sd3FiLnW6nn90uYCvSyKWqBXTrQFyuQc6gAkgHTfz6ct5Y4rWV3QK2bLSsTqObnmAdiOXt3mdRSXLO4dwxXpB3xaUydQpSs5C5mXMSiEDtLYemU8TwXVMhSstZWDWZQ62KaMpVwCCDb2yzgcQuQWqIrdU1MhusuMzu2YZVI2bv3B5b5GOxakL21c5qzNlDWvUbNbtAGSkVcL4S9VbtUKhr5Qq9Y7AGxbLmWy3uL35HSY2M4bUpsNQ6sOy42Ol7HubzfaNZm4XjKNTVC5pZABzKsM1yeyrHNvuOcx8bxLOVRLlVzG5FszEam3IaC3PfvsG3WijhFVFZnqZmQvZKYfKgdkuSai81PK1iNe7Hr4cZUdHZlZnXtLlYMgUnQMwtZ11v36d+fgsZlCOlVKbrSan2w5OtR2utlI2YDXuOmxlqtUXKqBw5D1HJF7dtUFtQNeyTtzl1SPOHYWn2WquwV2sFQAu+4vroq5tOdyCLc57Rw+WrSIfOrOLHY3BXMrLc2YXXmR2hrrPcPxAVOrV6oRqalUZrlApzEXsCQQSbctu7WjC47tUKKsSi1gxvoGdiASBuFAGl9dT32EVPXAv7rhn5yfC8kmRrwL+64Z+cnwvJKlQiIgIiICIiAiIgIiICIiAiIgIiICIiBq+lF/AcTYFj4NVAAtc3pt3yG/lSKnAYS5Ns42F/8AZvJr4382rfUVPgaQh8pf/d2E/PH7toEfDidT8fX/AFn++UVsYzjK9Wqw7mzsPYTLa4RyoawsSQLlRcje1zrKalFlNmBHPUWuO8d4l90poUJ3t+qZ51dPvP6plWGw7OVRRdm0A0F9PPpK62EdLZlIBAIO4OYXGo0vY3tvIqmkKYIJJNuRQkH06zY5KVtaX7B/55hYDC9ZUC7Dc+gan7vXJD4N0GoFBUxJZzUB6tECkrTBKhrvoouCBuTa/pDiuppfij/gP/PK1p0/xTf5ep/POj6S9Fxggtei5ag5IKsMrIwtmUi5AYAgi2hExgIGmyJ+Lb/L1P554yUr2NM3bYeD1Nba/hzpRwytkFTqnyG9myNlIG5zWtYTAxC+No+l/gMDVeCUvxJ/y9X+eVU8NTBBFIgggg+D1dCNvpzokoEi4Gnu9srNAi1+e2x+yFp3fR570eGHvKcrfRfkdpJkjLo2PE8L/OX/AI5JsIREQEREBERAREQEREBERAREQEREBERAwuN/Nq31FT4GkK/KJhnfh+ECqWOcaAXP92eQk1cb+bVvqKnwNIU+UEJ4HgesJCZjmIFyB1Z2gRlUoMpswIPcQQfYYN9Ab2G3m9HdNgMZWTMFeoFB0Vjfsk9m6tpt5p6MdcgGlSfb6AU6+enlga/D1mQhkJVgDYjcXBB9xMy+IcVeqLEBVDXAGY27KoBdiSQAot65d66gQCaNr/g1GHxhoyYY7CsP8N7e5YWmHhXse66ke3b32kudHOO0qlGleolN6dMIc+bIwUkg3UHK4uQQRyBBkXrh8OdqlQemkv8ACrMvCjDLvXbb8S1wPSlYGEdd094/Sr00wdBusPWF6jgELcgL2b65QBudyZq1p29QmLhqlDanUJ9GGOvpJxAlQ4nSJsKlVjzC4emLW054kwNlhMQEsQgzC9mJbs3FrhQbX9PrmDXp+No+l/gMt1eK0lbJbEFiBYZsPTvfbam8oxvFFphXbD3uTlz1axtcHUdX1YII0gblezqdAO/QD2yii6uexeoRuKatUt6cgNvXNOeIVRTaqq0UKjZaVJnBsSO1VV3t57y3hcW+IucTVquLdkEsyjuGUnKPZAlTgjBMNw1n7IWooJOmUksoB7jcgeuSZIqwCj+h8ELbVaHq8cslWAiIgIiICIiAiIgIiICIiAiIgIiICIiBhcb+bVvqKnwNIW+UIL4DgizZbNocub6HPUfx9EmjjnzWv9RU+BpCnyh1CuCwLAAkMTYi4PY5iBxmJbrWLdbSuVAtdqezZifGAC5JY77mZHUErTFOgMyFczoyVC4C2OiE2ubn/RmtxeBamTmK3Kh+ybgEvYrpzBBHqlIwxJRiLK5sp0Nyuh033hWSvDiqP1iVAwUdWCtQC5JzE6W009soVEaoMzBFOUMdOyMozWHfv65ao1amXsF7gXYrm0HecuwmS3EsQtw1Z9ACO2xvcA8zIu7UkKrDqyGyVHsdO0otlOkpq4ZFVgDm8UrXsBlY5SVFib2Bt6QZep4+uct2FmJF2WmQLWuSSvK88TilXtFchC660qG17DQoZXLc8IpotANmAIFsvM5hdm385Hs9WF0cSlmcvUVO0Tc5dbMLizaHRmPqmTw3EVagDMyLcEgCjhhoL216vnaY+B4viXLeNKhTbsrTQk3NtVUcoFmqVbFEgg9gbWIvtpb1zYcU4PUqFRQo1nUVSdKVQ9nkScttpaxvFMV4R1K4muVsNqtTXfax56e2YvGkYIl82YvY5ySdQbeVraxU6wNvj8Jej1eRKTZCCalWhTuSFBuGcNuGOxPatyEx8Ey0afVGvSIJBIQVapNttQgS19fLmHUw2TD1BlAJp3Dc8pUW20139ccEodi+VGuQbse0Lg+SuYX08x5QJQw2UcJwdjoalC1xlJ8cvK5t7T6ZKUjDgCBsNwxGAKl0uDqLqXI08xAPqknwEREBERAREQEREBERAREQEREBERAREQMHjvzWv9RU+BpC3yjV8uAwXZVrsfKF/oe6TVxsf2Wt9RU+BpC3ygKxweByqGIJNiAQexzB3gR/TxdM3vRHLyXdeY7ywl/wqkcqnrQFN1AZHUE2ubZV3sOfKUV6Fc5i9JhcAaU2A0a99Bb/AKSnJTXqze7knPe4Ci9lWxUa21uCRAycPiKaKclR1DC1zSUnQEaEVDY9o7Ce0hTDq4rKSpQjMlUDs2y3spvsJh4bDB0YlwoRCyjQlz+CBca2ufV5wDcpYbO+VeyGA8+yXNhzJtYDmSBC6X2pKw1r0zqxJ8aCSwF/9l5pkYoipfxlBPF5bZqth2r3saeg5WHd65rqZCFGAJKOxPLMFsR6JXi8H1ZdXILZM112Fzpy5rZvQw9EI3+BxKpS6rrcOfPeuW+jppROnZExuGrTok/2igxbNsMUSMwym1qG9ry9wPClaAqgi2qkcyzLqduWYeyYPR3h/WGocwWxO/MXJIHqDH9GBkt1K1+t8IAcBbKKNZjobqRnCX2lXEq+HfK1V63lk3FGmuZrXN71z6dph4ilnxovZQQvmCXNr+gX90udJcMiLSRaiuM2pFhvm9vr7+4CBkVeI0jTN0rOgT6VWmt0A2AWixGn5UxqHFU2p0KajYZmr1D7OsC//GXK9Km1Eikc7mkcwF2Ock6KAO60vcI4RXVNcNV28o06ihQQQ1rgLrfcwJL6Om9DhZsB2l2FgP7zYchJMkadH0IocLB3zjuPOp3aSS4CIiAiIgIiICIiAiIgIiICIiAiIgIiIFjHUs1J1/CpsPapEgrp9VFThGDqD6FVAf0qVX+WT5IH4zgT1WP4YQc9B2rUBzdKbdaoXvJosw9JgRumIYAkEiwvoSNteU2SYjEdUaivVyqbE5mKrt3m3Me2aim8uCnpYMQO7cQNi3EqtyGINreUlJr9kHmvnnlPiLEEmnSIBAPiqfM25ATCdHNzdTe3eNgB5+6eClUAIsupHPuN+6FbDD43ML9VSGv4BH2MJlJRYi4w9Mg/kVbH9p5jNPhxVTZQb+cfeJmpxTEAAAGw5BgN/wBKEbDrnS18PSF9rrW1tvbxs8GOsD4nDg5Xb+6v5IvzYzBOOrNuhPpIPnP0u+W36wsSF8pCurKLXFtLX0gbTA4urVGYU6Q1sMuGoMT6SaZnuI4riFrdUtTIMoLFUooy6nN5CL3TX4Nq6LlGUDmM5sdb8lirh6jvnLopygaBjtfvI74G64xWr06ZBr4gs1gmarV3ZgugzW7+UwuKBPwRfvOp9p1lhEVSGZ2dhtfZT3gd/pvFOg+JrU6CeVVqKg82Y2J9AFyfMDAmPo9hiKfCKfMUkY+bxDvJFnMYDDq2PUIOxhcNYeYvZKY/UR508BERAREQEREBERAREQEREBERAREQEREBI9+UzohVqMmPwlxXoAZgouzopurKObLrpzB8wBkKIHy9xLgArt1uGCq76tQuFBY7nDMdGUnXISGXYXFrc/XpPTYpUVkYbqwKsPSpsZ9K9Ivk4wuKLVFvQqtqWQArUPfUpnssfOLHzzk8Z0A4nTXIvVYqmNkbKwt5qWIBVfU0CFRVlQryScT0QIPjuEEd5ppiF/cVGT3TAqdGOHfTo4mj/wC4QP2tG/vgcOMRPfCZ2X9VeEn/AMRiB+nhz/8AWJ7/AFR4T/veI/YH+EDjfCp74WZ2Q6JcI542v+x/llxOi3Bf96xDeg0v4UzA4rwszzwsyRML0U4R9Gjja/oFQg/4aCdBw7otQB8TwZie+sPf/aHgRLw3AYjEtkoUnqn8kXA/ObyV9ZEkLon0fGCrKDatjKnZsuq0FPlKl/Kc/SbQAXA0JJ7/AAvR/HuAGelhktotMZ2A82iop9GabvgnRrD4W5pqS7eXUc5qj+luQ8wsPNAu8F4aaKHNY1KjZqhG2YgAAeYAAD0X5zYREBERAREQEREBERAREQEREBERAREQEREBERAREQEpMRA8Kg7i886hPwR7BEQHUJ+CPYJ6BbaIgVCexEBERAREQEREBERAREQEREBER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8" name="AutoShape 17" descr="data:image/jpg;base64,/9j/4AAQSkZJRgABAQAAAQABAAD/2wCEAAkGBhAQEBATEBAUFBUWEA8QEhgUGRQbEREQFBAVFBQUFBUXGyYeFxklGRQUHy8gIycpLCwsFR4xNTAqNSYrLCkBCQoKDgwOGA8PGislHyIvLDUsNDAvLDUqLzQpKiksLDUsKissKTItKjAsKSksKikqLCwpKSwpKSw2KS0uLDYwNf/AABEIAMwAzAMBIgACEQEDEQH/xAAcAAEAAQUBAQAAAAAAAAAAAAAABgIDBAUHAQj/xAA+EAABAwICBgcGBQMEAwEAAAABAAIDBBESIQUGMUFRkQcTMmFxgaEiQnKSscEzUmKC0SNTohRDc8IWJKMV/8QAGQEBAAMBAQAAAAAAAAAAAAAAAAEEBQID/8QAKhEBAAICAgEBBgcBAAAAAAAAAAECAxEEITEyBRIiQXHwQlFhkaGxwYH/2gAMAwEAAhEDEQA/AO4oiICIiAiIgIiICIiAiIgIiICIiAiIgIiICIiAiIgIiICIiAiIgIiICIiAiIgIiICIiAiIgIiICIiAiIgIiICIiAiIgIiICIiAis1FXHGLySNYOLnADmStHWdIGjYrg1bHHhHd5/wBCCRIoNP0rwbIKWol77Bjebjf0WvqOkLSMl+qpYYhuMjnPdyGEIOkrxzgBcmw71yWo0ppOX8SvLBwha1nra61lRSQE3qKh8p39ZI53+N1OkbdeOsFIHYTVQYuHWR4uV1ntcCLg3G62wrhrW0HZ6oW/Nhdhv4rZ0DamkIfQVBDdvVPOKB/gN3lZNSbh2BFDdC9JMEjhFVsNLLkPbP9Fx/TJu87eKmLXggEEEHMEbCO5Ql6iIgIiICIiAiIgIiICxq3SMMDcU0rIxxe5rR6larXXT7qKkfJGAZC5kUd9ge82uRvsLnyXMquijeI5XuMz3A9ZLIS5xkJ2WOTG8AEHQarpM0azszGQ8ImPd62A9VqqjpXv+BQyu4GRzWDkMRUSbGBsAWJLpNwJAjOX5iPsvSmO151WNy87ZK0jdp0ks+v2k5Oy2nhHg57h5uNvRa2or6+b8WumtvEdmN/wAWldXSneG+Az5lWzid2nuPnlyCuU9nZ7eY19VS3Pw1+e/ozJNHUwN5XYjxkcXO9c1Wytp2dhl/hb9ysFkLRuCvNVuvsufxW/ZWt7Sj8Nf3ZLtKvPYit8R+wVJqZ3bZA34R9yrbVcCs19n4a+dz9/ppWtz81vGo+/wBVBpsXbc93i425BXoqdjdjQPJehXArFcOOnprCtbNkv6rSqAVMcLozeF2Hi05xny3eSuNVxq4y4qZI1aE48t8c7rL0VsUo6uoYGk7ndg/C9ZNAayhzopcUe0wy5x/sO1vlZY7ow4WcARwOxUQslh/Cdib/AG3nL9jto81kZuDavdO4/lrYedW3V+p/hOdB9ItNM4R1ANNNswydhx/RJsPgbFSwFcjE1PVDq5WWf+R9g/8Aad48FfoJ6+gP/rS9dEP9mW5sODHbW+XJZ0xppRMS6qijOgNfqWqIjfeCb+3LYYj+h+x317lJlCRERAREQEREEK6XKJ8ujX9WSHMe2QEbRYEXHhe/kuMas64PY/qpwGv7JB7EoPoCeRX0tWUrZWOY4ZEWXCukLo2MRc5rSWXJBaPaj8OLe5BtGNa9uOLMe8332eHEeoVmana8Z+RCg2hdYpqSRrJ3H9EmdiP1HeO/aN66BS1DKgXZZr7XLcsMne07AfQrutprO48uLViY1LTSwFhsfI7iqQty5gcCHDuIO0Hv4Fa+ooyzMZj6eK3+Lz4v8GTqfz/NicngzT4sfhZCuBUBVhacs1W1XGqhqrauZSrargVDVcauJSrarjVQ1XGriUrjVWFQ1XAuJSpmpWSCz234cQeIO0LyKWeHZ/WZwd+K0fpdsd4FXwqwq2XBTJ5hYxZ74vTKl0dLWtIIBI2gi0jfEFXqHSGkNH/hP/1MI/25CcbW8GP2jzuPBY1RQsksSCHDY5ps9vgQvYtITwfigzM/Owf1Gj9Tfe8QsrLxbU7juGth5lL9T1KcaA13pashgcYpd8UuT/2nY8eBUgXL5tH0tYzEMLt+Jvaae8bQeR71co9N6RoMif8AVwDc8/1Wjg2T7OuO8Kppd26Yi0mgNcKWsyjfhkA9qKT2ZW/tPaHeLrdqEiIiArNVSMlaWvFwVeRBxnX3o1wBz4m4mE3c0bQeLTuK5zRVstE4AkuixWafejPC2492w7l9UyxBwIcLgrmOvfRyDilgaM74m29lw4EfdBpdGaYjqmtxOAfazHjY4cHDf9Qsl8ZacLhY28iOIO8LnAjlpHksBwX9tjtrD3/Z3NTXQeskczA2U3buPvxu+x9CutudLlRQb2eY/j+FjBbuWEstcgtPZcOy7uPA93JY1RRh2YyPofH+VqcXnTT4cncf0zeTwov8VOp/tgNVwKnCQbEWKrC24tFo3DFms1nUq2q41UBXGrmRW1XGqhquNXEpVtVwKhquNXMpVhVhUBXGriUqgqwrPXt43PAZnkFeZHIdkdu95A9Bc/ReF8tK+Ze1MOS/phjTaOaXY2OMcn5mb/iGxw8Vci01JFlVN9nYJYwcH727W/RZbaB57Ulu5gF/mdf6K/Ho+Me7iPF13H1WbnyYr+mO2rx8eanVp6YlfoGCoAcMjk5jm5W3hwtmPEWVyi1k0hQkNmH+qh2XJAnaO5+x/g6xPFZT66NuRePBuZ5NusKr00wNIsACCLyEDIj8guT4GyqTC8nGg9YKesYXwPvY4XtcLSRu/K9pzBWyXGmaxRw1lLLBfEHxQTH+9C4hhD+JG0FdlXDoREQF45oIsV6iCAa7dH7ZgZYBheBu39xG8Lj1Vo6SnkOFpY8XxM3EcW8R3bty+oFENcdRo6tpcwYZBmCNt0HMNXtZxbC8XaRZ7DnYcRxH0UkdCMOOM4o7X4uj+LiO/nxUE0poeSGUtcMEgOR2Nk7xwd9Vs9XtYnxuAOR2EbncbDce5TtGm/nY12TsuB/jisMsItfYdh3H+D3LdNgZM0vg4e1Hsz3lnA93Ky1L6fBidd727C217W/NfMW5he/G5GXBeZ97dZ+Wv9Z+XiTltM2t9Ou4/wC/OFLVcarcZuMTblu+/ab48R3q7G0nstJ8suZyW/Xk4rV97bKtxslbe7pcarjV7HRvO3C31P2CyGUDfeLnedhyCrX52KPHb3pwctvPSwZANpA+vJXWNceyxx8fZHrn6LLZGxmYDW9+Q9VUKke6HO+EZfMbD1VO/OvPpjS5TgUj1TtZZRPO1zW/CLnmcvRX2aPZ713fEbj5Rl6LHm0kG9pzGeJxO5Ny9VrKnWWMbC+Tw9lvJufMqpfNe/mVumDHT0wkRljjFiWs7sh6Kh+kABcNJ7zZrebs+QUGrtcwy9nRx+Fi/wBM1Gq7Xa5Nsb/iOEfcry29tOnVWsjW7ZGjuaC48zYei0tfrW2xJBI4yu9nlk30XNH6cq5jaJpH/G0k/Mb/AGVv/wAaqJDeeRrP+Rxc/wCUXUbTpKtIdITBcdbf9MQy55BRus14e4/04/N5JPIWCy6LU+InZLMe4YGelz6hS7Q+oNQ63VU7IhxDfa+Y5olGtSKWrq6+mMuLD1jSARhFg4EkN4WBzX1KFDNS9QxSHrJDikO0napooBERAREQEREEe1p1QirIyC32rZHfdcX07oCSmkLJhbOzH7jwD/5X0StTp7V6KrjLXtF7HNBxLQ2m3xPAebEbHcfi/lTaNzKkXBDJbC591/xW+oz8VD9Y9WJKJ5a8F0V/ZdvZ48QreiNNy0jmmwe33eBH6Tw7lKErlY6M2kaW+PZPg4ZFGSh3Zu4/pBP0VTNfaV7DiD43W4XbfxC1NRrbllNlwaHfwp2jTdmF42gM73uA/wAW3P0WJUaQiZ2pi48GAAczcqK1esWLYHO+I2HILVyVs0nZFvhH3UbTpKanWRrc2RtH6n5nm5aOu1sc7tSk9zdnM5LVPoHHOR7W+Ju7kFcg0Yxx9lkkp+VvpmmxiVGnXk+y35rk8ljup6uYZ4g39RDGcslMtGam1kturhbEOIbnzKlOjuiRzrGeQnxUJcji1eZ78tzwiFz8xyW60dqkXkdVSF3fLd3ps9F27RnR9SQ29gE+CkEFBEwWawDyQcf0d0a1koGN2BvBtgOQUr0V0UU8djJ7RU9siDV0WrdNFbDGFsmRgbAAqkQEREBERARFTICQbGxtl3FBBNK67VpbLPSRwNpmF4D58ZfMGOLXPa1hGFhcCG3uTa+Vwo/o7p8sbVdA9vF0Dg4eOB+Ej5isPWnVTSdKyVkDeuhc8vY1ps6O8mMsscnNuSRmCL2zUAmr3MNqinew78TSBz2IO7aL6XdD1FgKsROPuztdGebhhPkVLKasjlbiika9u4sIc3mF8tBtNKMiPReQaKdEcVNO+M8YnuYebSEH0/pTRUdQwskaDcWXI9YtTZqJzjGzrISSSw7u9p3KNUHSFpyksBVdc0e7O0Pv+/J/qpDSdPclsNbo4OG90L/+jx/2QaQmkPaMsR3gtxDmFacymGyZ7+5rCCfMqc0Gt+r9dcuxQnK4mjc0NJ4vbdg5qUaI1d0XJ7VO+KX4HNdbxsckHI6bR8khtBSnxfcnlsUhoOjismt1jsI4DILr1Po6KPsMaPJZNkEA0Z0TU7LGQ4ipVQ6s00IGGMLaogpZGBsACqREBERAREQEREBERAREQEREHhF9q1ekdWKacHHGPELaog5lpvoXp5LmNrb/ACu+ZtioXpPoqqoL4HSDk9vrn6r6BXhF0HzDLo2uhNiGvHm13J2XqsaWtw/jQPb34Tbm24X01V6Egl7cTT5BR+u6N6Z98F2Hu2IODf8A6oZhEBGDCHeyfeJOK9t+QHkFcj0rGSC+NuIe8BZ4PEPbYjmul6V6HcVy0Mf4gB3zDNRPSPRXPHfC2Rvh7beTs/VEalf0XrxVRACKumA3CUiZn/1Bd/kpPofpdmvhmbTzZ2PVuMMvk2W7HHwcFzKp1Uq49wd44mH1uPVUyykZTUz294bdvNt0IfRWhNcKWrdgYXRy4S7qpmlkpaNrmg5Pb3sJC3a+aaTWepkEcNMCXtewwF1w2B7SLPDz2AADfOxBIN7r6K0TVvlhjfIGNeWAvax2NjX2zDXWFx5IlmIiICIiAiIgIiICIiAiIgIiICIiAiIgIiIC8IXqIMebR8T+1G0+S1tRqfSP2xAeC3SIIpL0c0h2Bw81utDaFZSsLWEkd5Wx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grpSp>
        <p:nvGrpSpPr>
          <p:cNvPr id="59" name="58 Grupo"/>
          <p:cNvGrpSpPr/>
          <p:nvPr/>
        </p:nvGrpSpPr>
        <p:grpSpPr>
          <a:xfrm>
            <a:off x="3214678" y="1235523"/>
            <a:ext cx="2820003" cy="848297"/>
            <a:chOff x="3214678" y="1235523"/>
            <a:chExt cx="2820003" cy="848297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694" y="1379058"/>
              <a:ext cx="221294" cy="395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125" y="1379058"/>
              <a:ext cx="240633" cy="395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221" y="1235523"/>
              <a:ext cx="657262" cy="65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326" y="1261244"/>
              <a:ext cx="738996" cy="738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3214678" y="1714488"/>
              <a:ext cx="2820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Múltiples medios de acceso</a:t>
              </a:r>
              <a:endPara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57 Grupo"/>
          <p:cNvGrpSpPr/>
          <p:nvPr/>
        </p:nvGrpSpPr>
        <p:grpSpPr>
          <a:xfrm>
            <a:off x="107504" y="2132856"/>
            <a:ext cx="3462615" cy="3107834"/>
            <a:chOff x="107504" y="2700552"/>
            <a:chExt cx="3462615" cy="310783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078155"/>
              <a:ext cx="550152" cy="550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09" y="3078155"/>
              <a:ext cx="550152" cy="550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09" y="3812287"/>
              <a:ext cx="522645" cy="519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811" y="3412254"/>
              <a:ext cx="659741" cy="659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571" y="3824024"/>
              <a:ext cx="510613" cy="512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107504" y="4361836"/>
              <a:ext cx="346261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Integración y </a:t>
              </a:r>
              <a:r>
                <a:rPr lang="es-MX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socialización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es-MX" sz="1400" dirty="0" smtClean="0"/>
                <a:t>Comunidades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es-MX" sz="1400" dirty="0" smtClean="0"/>
                <a:t>Evaluación de respuestas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es-MX" sz="1400" dirty="0" smtClean="0"/>
                <a:t>Comentar información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es-MX" sz="1400" dirty="0" smtClean="0"/>
                <a:t>Uso de Registro de otros servicios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es-MX" sz="1400" dirty="0" smtClean="0"/>
                <a:t>Empleo de SMS, Twitter, etc. para notificar</a:t>
              </a:r>
              <a:endParaRPr lang="es-MX" sz="1400" dirty="0"/>
            </a:p>
          </p:txBody>
        </p:sp>
        <p:grpSp>
          <p:nvGrpSpPr>
            <p:cNvPr id="5" name="20 Grupo"/>
            <p:cNvGrpSpPr/>
            <p:nvPr/>
          </p:nvGrpSpPr>
          <p:grpSpPr>
            <a:xfrm>
              <a:off x="611560" y="2700552"/>
              <a:ext cx="1749786" cy="296400"/>
              <a:chOff x="897459" y="2575432"/>
              <a:chExt cx="1749786" cy="296400"/>
            </a:xfrm>
          </p:grpSpPr>
          <p:sp>
            <p:nvSpPr>
              <p:cNvPr id="16" name="21 Estrella de 5 puntas"/>
              <p:cNvSpPr>
                <a:spLocks/>
              </p:cNvSpPr>
              <p:nvPr/>
            </p:nvSpPr>
            <p:spPr>
              <a:xfrm>
                <a:off x="897459" y="2575432"/>
                <a:ext cx="288000" cy="288000"/>
              </a:xfrm>
              <a:prstGeom prst="star5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1" name="22 Estrella de 5 puntas"/>
              <p:cNvSpPr>
                <a:spLocks/>
              </p:cNvSpPr>
              <p:nvPr/>
            </p:nvSpPr>
            <p:spPr>
              <a:xfrm>
                <a:off x="1259664" y="2575432"/>
                <a:ext cx="288000" cy="288000"/>
              </a:xfrm>
              <a:prstGeom prst="star5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2" name="24 Estrella de 5 puntas"/>
              <p:cNvSpPr>
                <a:spLocks/>
              </p:cNvSpPr>
              <p:nvPr/>
            </p:nvSpPr>
            <p:spPr>
              <a:xfrm>
                <a:off x="1619250" y="2583832"/>
                <a:ext cx="288000" cy="288000"/>
              </a:xfrm>
              <a:prstGeom prst="star5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3" name="25 Estrella de 5 puntas"/>
              <p:cNvSpPr>
                <a:spLocks/>
              </p:cNvSpPr>
              <p:nvPr/>
            </p:nvSpPr>
            <p:spPr>
              <a:xfrm>
                <a:off x="1994761" y="2583832"/>
                <a:ext cx="288000" cy="288000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4" name="28 Estrella de 5 puntas"/>
              <p:cNvSpPr>
                <a:spLocks/>
              </p:cNvSpPr>
              <p:nvPr/>
            </p:nvSpPr>
            <p:spPr>
              <a:xfrm>
                <a:off x="2359245" y="2575432"/>
                <a:ext cx="288000" cy="288000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</p:grpSp>
      <p:grpSp>
        <p:nvGrpSpPr>
          <p:cNvPr id="57" name="56 Grupo"/>
          <p:cNvGrpSpPr/>
          <p:nvPr/>
        </p:nvGrpSpPr>
        <p:grpSpPr>
          <a:xfrm>
            <a:off x="2555776" y="5330512"/>
            <a:ext cx="3386124" cy="1527488"/>
            <a:chOff x="4257710" y="5072074"/>
            <a:chExt cx="3386124" cy="1527488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2044" y="5072074"/>
              <a:ext cx="2571790" cy="1527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" name="36 CuadroTexto"/>
            <p:cNvSpPr txBox="1"/>
            <p:nvPr/>
          </p:nvSpPr>
          <p:spPr>
            <a:xfrm>
              <a:off x="4257710" y="5805264"/>
              <a:ext cx="20424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Ecosistema de </a:t>
              </a:r>
            </a:p>
            <a:p>
              <a:pPr algn="ctr"/>
              <a:r>
                <a:rPr lang="es-MX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Trámites </a:t>
              </a:r>
              <a:r>
                <a:rPr lang="es-MX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 </a:t>
              </a:r>
              <a:r>
                <a:rPr lang="es-MX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servicios</a:t>
              </a:r>
              <a:endPara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3347864" y="2576006"/>
            <a:ext cx="2908747" cy="1933114"/>
            <a:chOff x="3347864" y="2348880"/>
            <a:chExt cx="2908747" cy="1933114"/>
          </a:xfrm>
        </p:grpSpPr>
        <p:pic>
          <p:nvPicPr>
            <p:cNvPr id="47" name="Picture 1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2348880"/>
              <a:ext cx="2908747" cy="1933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uadroTexto"/>
            <p:cNvSpPr txBox="1"/>
            <p:nvPr/>
          </p:nvSpPr>
          <p:spPr>
            <a:xfrm>
              <a:off x="3451552" y="2708920"/>
              <a:ext cx="2231701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3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Plataforma</a:t>
              </a:r>
            </a:p>
            <a:p>
              <a:pPr algn="ctr"/>
              <a:r>
                <a:rPr lang="es-MX" sz="4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Nacional</a:t>
              </a:r>
              <a:endParaRPr lang="es-MX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6" name="55 Grupo"/>
          <p:cNvGrpSpPr/>
          <p:nvPr/>
        </p:nvGrpSpPr>
        <p:grpSpPr>
          <a:xfrm>
            <a:off x="6500826" y="1772816"/>
            <a:ext cx="2660472" cy="2009954"/>
            <a:chOff x="6500826" y="2204864"/>
            <a:chExt cx="2660472" cy="2009954"/>
          </a:xfrm>
        </p:grpSpPr>
        <p:grpSp>
          <p:nvGrpSpPr>
            <p:cNvPr id="55" name="54 Grupo"/>
            <p:cNvGrpSpPr/>
            <p:nvPr/>
          </p:nvGrpSpPr>
          <p:grpSpPr>
            <a:xfrm>
              <a:off x="7524328" y="2204864"/>
              <a:ext cx="1221364" cy="1416509"/>
              <a:chOff x="7786710" y="1714488"/>
              <a:chExt cx="1221364" cy="1416509"/>
            </a:xfrm>
          </p:grpSpPr>
          <p:grpSp>
            <p:nvGrpSpPr>
              <p:cNvPr id="3" name="17 Grupo"/>
              <p:cNvGrpSpPr/>
              <p:nvPr/>
            </p:nvGrpSpPr>
            <p:grpSpPr>
              <a:xfrm>
                <a:off x="7786710" y="2000240"/>
                <a:ext cx="762000" cy="729416"/>
                <a:chOff x="7236296" y="3224377"/>
                <a:chExt cx="762000" cy="72941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046" name="Picture 22" descr="http://icons.iconseeker.com/png/fullsize/function/paper-48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6296" y="3224377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22" descr="http://icons.iconseeker.com/png/fullsize/function/paper-48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8696" y="3376777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22" descr="http://icons.iconseeker.com/png/fullsize/function/paper-48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41096" y="3496593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2" name="17 Grupo"/>
              <p:cNvGrpSpPr/>
              <p:nvPr/>
            </p:nvGrpSpPr>
            <p:grpSpPr>
              <a:xfrm>
                <a:off x="8501090" y="2714620"/>
                <a:ext cx="364108" cy="416377"/>
                <a:chOff x="7236296" y="3224377"/>
                <a:chExt cx="762000" cy="72941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37" name="Picture 22" descr="http://icons.iconseeker.com/png/fullsize/function/paper-48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6296" y="3224377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22" descr="http://icons.iconseeker.com/png/fullsize/function/paper-48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8696" y="3376777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22" descr="http://icons.iconseeker.com/png/fullsize/function/paper-48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41096" y="3496593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" name="17 Grupo"/>
              <p:cNvGrpSpPr/>
              <p:nvPr/>
            </p:nvGrpSpPr>
            <p:grpSpPr>
              <a:xfrm>
                <a:off x="8643966" y="2143116"/>
                <a:ext cx="364108" cy="416377"/>
                <a:chOff x="7236296" y="3224377"/>
                <a:chExt cx="762000" cy="72941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48" name="Picture 22" descr="http://icons.iconseeker.com/png/fullsize/function/paper-48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6296" y="3224377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22" descr="http://icons.iconseeker.com/png/fullsize/function/paper-48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8696" y="3376777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22" descr="http://icons.iconseeker.com/png/fullsize/function/paper-48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41096" y="3496593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17 Grupo"/>
              <p:cNvGrpSpPr/>
              <p:nvPr/>
            </p:nvGrpSpPr>
            <p:grpSpPr>
              <a:xfrm>
                <a:off x="8286776" y="1714488"/>
                <a:ext cx="364108" cy="416377"/>
                <a:chOff x="7236296" y="3224377"/>
                <a:chExt cx="762000" cy="72941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52" name="Picture 22" descr="http://icons.iconseeker.com/png/fullsize/function/paper-48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6296" y="3224377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2" descr="http://icons.iconseeker.com/png/fullsize/function/paper-48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8696" y="3376777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22" descr="http://icons.iconseeker.com/png/fullsize/function/paper-48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41096" y="3496593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1" name="10 CuadroTexto"/>
            <p:cNvSpPr txBox="1"/>
            <p:nvPr/>
          </p:nvSpPr>
          <p:spPr>
            <a:xfrm>
              <a:off x="6500826" y="2706713"/>
              <a:ext cx="2660472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Información Pública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Búsqueda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Integración Obligaciones de</a:t>
              </a:r>
              <a:br>
                <a:rPr lang="es-MX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s-MX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transparencia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Integración Nacional (Opcional)</a:t>
              </a:r>
            </a:p>
            <a:p>
              <a:endPara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2" name="61 Grupo"/>
          <p:cNvGrpSpPr/>
          <p:nvPr/>
        </p:nvGrpSpPr>
        <p:grpSpPr>
          <a:xfrm>
            <a:off x="6156176" y="4503891"/>
            <a:ext cx="3142853" cy="2453501"/>
            <a:chOff x="6156176" y="4503891"/>
            <a:chExt cx="3142853" cy="2453501"/>
          </a:xfrm>
        </p:grpSpPr>
        <p:pic>
          <p:nvPicPr>
            <p:cNvPr id="15362" name="Picture 2" descr="http://www.basta.com.mx/inter/img/engranes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308304" y="5271466"/>
              <a:ext cx="1990725" cy="1685926"/>
            </a:xfrm>
            <a:prstGeom prst="rect">
              <a:avLst/>
            </a:prstGeom>
            <a:noFill/>
          </p:spPr>
        </p:pic>
        <p:sp>
          <p:nvSpPr>
            <p:cNvPr id="61" name="60 Rectángulo"/>
            <p:cNvSpPr/>
            <p:nvPr/>
          </p:nvSpPr>
          <p:spPr>
            <a:xfrm>
              <a:off x="6156176" y="4503891"/>
              <a:ext cx="2808312" cy="1877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Plataforma Tecnológica</a:t>
              </a:r>
              <a:endPara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Código fuente disponible</a:t>
              </a:r>
              <a:endPara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Bases de datos individuales</a:t>
              </a:r>
              <a:endPara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Mecanismos de búsqueda mas sencillos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s-MX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Solicitud simplificada</a:t>
              </a:r>
              <a:endPara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214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Estado Actual del Proyecto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700808"/>
            <a:ext cx="8532440" cy="4968551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Fases de Avance </a:t>
            </a:r>
            <a:r>
              <a:rPr lang="es-MX" dirty="0" smtClean="0"/>
              <a:t>a la fecha</a:t>
            </a:r>
            <a:endParaRPr lang="es-MX" dirty="0" smtClean="0"/>
          </a:p>
          <a:p>
            <a:pPr lvl="1"/>
            <a:r>
              <a:rPr lang="es-MX" dirty="0" smtClean="0"/>
              <a:t>Análisis de requerimientos</a:t>
            </a:r>
          </a:p>
          <a:p>
            <a:pPr lvl="1"/>
            <a:r>
              <a:rPr lang="es-MX" dirty="0" smtClean="0"/>
              <a:t>Selección de plataforma de desarrollo</a:t>
            </a:r>
          </a:p>
          <a:p>
            <a:pPr lvl="1"/>
            <a:r>
              <a:rPr lang="es-MX" dirty="0" smtClean="0"/>
              <a:t>Arquitectura tecnológica</a:t>
            </a:r>
          </a:p>
          <a:p>
            <a:pPr lvl="1"/>
            <a:r>
              <a:rPr lang="es-MX" dirty="0" smtClean="0"/>
              <a:t>Diseño funcional</a:t>
            </a:r>
          </a:p>
          <a:p>
            <a:pPr lvl="1"/>
            <a:r>
              <a:rPr lang="es-MX" dirty="0" smtClean="0"/>
              <a:t>Diseño </a:t>
            </a:r>
            <a:r>
              <a:rPr lang="es-MX" dirty="0" smtClean="0"/>
              <a:t>gráfico</a:t>
            </a:r>
          </a:p>
          <a:p>
            <a:pPr lvl="1"/>
            <a:r>
              <a:rPr lang="es-MX" dirty="0" smtClean="0"/>
              <a:t>Prototipo </a:t>
            </a:r>
            <a:r>
              <a:rPr lang="es-MX" dirty="0" smtClean="0"/>
              <a:t>funcional </a:t>
            </a:r>
            <a:r>
              <a:rPr lang="es-MX" dirty="0" smtClean="0"/>
              <a:t>operando</a:t>
            </a:r>
          </a:p>
          <a:p>
            <a:pPr lvl="1"/>
            <a:r>
              <a:rPr lang="es-MX" dirty="0" smtClean="0"/>
              <a:t>Buscador central terminado</a:t>
            </a:r>
            <a:endParaRPr lang="es-MX" dirty="0" smtClean="0"/>
          </a:p>
          <a:p>
            <a:pPr lvl="1"/>
            <a:r>
              <a:rPr lang="es-MX" dirty="0" smtClean="0"/>
              <a:t>Análisis de restricciones por funcionalidades específicas requeridas para todos los Sistemas </a:t>
            </a:r>
            <a:r>
              <a:rPr lang="es-MX" dirty="0" smtClean="0"/>
              <a:t>Infomex</a:t>
            </a:r>
          </a:p>
          <a:p>
            <a:pPr lvl="1"/>
            <a:endParaRPr lang="es-MX" dirty="0" smtClean="0"/>
          </a:p>
          <a:p>
            <a:pPr lvl="1"/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Resta la etapa final de construcción de Infomex Base y la parametrización de cada Infomex</a:t>
            </a:r>
            <a:endParaRPr lang="es-MX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188640"/>
            <a:ext cx="4536504" cy="3429000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1960" y="3079330"/>
            <a:ext cx="4552950" cy="377867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18700" r="18695" b="7524"/>
          <a:stretch>
            <a:fillRect/>
          </a:stretch>
        </p:blipFill>
        <p:spPr bwMode="auto">
          <a:xfrm>
            <a:off x="0" y="1"/>
            <a:ext cx="3568127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5" cstate="print"/>
          <a:srcRect r="20449" b="32000"/>
          <a:stretch>
            <a:fillRect/>
          </a:stretch>
        </p:blipFill>
        <p:spPr>
          <a:xfrm>
            <a:off x="539552" y="4509120"/>
            <a:ext cx="3816424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2492896"/>
            <a:ext cx="5612130" cy="419227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6740" t="19785" r="62980" b="65595"/>
          <a:stretch>
            <a:fillRect/>
          </a:stretch>
        </p:blipFill>
        <p:spPr bwMode="auto">
          <a:xfrm>
            <a:off x="3419872" y="260648"/>
            <a:ext cx="1512168" cy="201622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softEdge rad="63500"/>
          </a:effectLst>
        </p:spPr>
      </p:pic>
      <p:sp>
        <p:nvSpPr>
          <p:cNvPr id="8" name="7 CuadroTexto"/>
          <p:cNvSpPr txBox="1"/>
          <p:nvPr/>
        </p:nvSpPr>
        <p:spPr>
          <a:xfrm>
            <a:off x="5292080" y="188640"/>
            <a:ext cx="3744416" cy="14773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Orientación basada en preguntas sencillas, con la finalidad de hacer más simple la construcción de solicitudes y mejorar sus posibilidades de ser respondidas positivamente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1702" t="20205" r="44911" b="65095"/>
          <a:stretch>
            <a:fillRect/>
          </a:stretch>
        </p:blipFill>
        <p:spPr bwMode="auto">
          <a:xfrm>
            <a:off x="400030" y="2659707"/>
            <a:ext cx="2448272" cy="2520280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0"/>
          </a:effectLst>
        </p:spPr>
      </p:pic>
      <p:sp>
        <p:nvSpPr>
          <p:cNvPr id="3" name="2 CuadroTexto"/>
          <p:cNvSpPr txBox="1"/>
          <p:nvPr/>
        </p:nvSpPr>
        <p:spPr>
          <a:xfrm>
            <a:off x="5076056" y="622429"/>
            <a:ext cx="374441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Reducción de los requisitos y número de “clics” por cada solicitud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6294" y="1867619"/>
            <a:ext cx="5612130" cy="465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8468" t="17640" r="29914" b="63041"/>
          <a:stretch>
            <a:fillRect/>
          </a:stretch>
        </p:blipFill>
        <p:spPr bwMode="auto">
          <a:xfrm>
            <a:off x="6948264" y="44624"/>
            <a:ext cx="2124744" cy="3312368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0"/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5374" t="8508" r="5962" b="35517"/>
          <a:stretch>
            <a:fillRect/>
          </a:stretch>
        </p:blipFill>
        <p:spPr bwMode="auto">
          <a:xfrm>
            <a:off x="107504" y="3068960"/>
            <a:ext cx="71287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627784" y="908720"/>
            <a:ext cx="374441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Posibilidad de interposición de Recursos  (Reconsideración, Revisión o similares) por búsqueda por folio, tema,  dependencia, texto, etc.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2051720" y="116632"/>
            <a:ext cx="4824536" cy="6669360"/>
            <a:chOff x="2204120" y="1421160"/>
            <a:chExt cx="3643338" cy="5213074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04120" y="1421160"/>
              <a:ext cx="3643338" cy="521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131" t="36460" r="69175" b="15194"/>
            <a:stretch>
              <a:fillRect/>
            </a:stretch>
          </p:blipFill>
          <p:spPr bwMode="auto">
            <a:xfrm>
              <a:off x="2411760" y="3356992"/>
              <a:ext cx="936104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3 CuadroTexto"/>
          <p:cNvSpPr txBox="1"/>
          <p:nvPr/>
        </p:nvSpPr>
        <p:spPr>
          <a:xfrm>
            <a:off x="3347864" y="3284984"/>
            <a:ext cx="4032448" cy="1182291"/>
          </a:xfrm>
          <a:prstGeom prst="leftArrow">
            <a:avLst>
              <a:gd name="adj1" fmla="val 77918"/>
              <a:gd name="adj2" fmla="val 3271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Incorporación  de recuadros de twitter y facebook personalizables por cada Asociado Infomex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l="38387" t="36800" r="20270" b="7341"/>
          <a:stretch>
            <a:fillRect/>
          </a:stretch>
        </p:blipFill>
        <p:spPr bwMode="auto">
          <a:xfrm>
            <a:off x="1871192" y="1196752"/>
            <a:ext cx="4429000" cy="56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5076056" y="332656"/>
            <a:ext cx="374441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Accesos directos a servicios e información  proactiva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415</Words>
  <Application>Microsoft Office PowerPoint</Application>
  <PresentationFormat>Presentación en pantalla (4:3)</PresentationFormat>
  <Paragraphs>92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Avances en Infomex Versión 3</vt:lpstr>
      <vt:lpstr>Requerimientos recibidos</vt:lpstr>
      <vt:lpstr>Estado Actual del Proyecto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Plataforma Tecnológica</vt:lpstr>
      <vt:lpstr>Plan de Trabajo</vt:lpstr>
      <vt:lpstr>Plan de Trabajo</vt:lpstr>
      <vt:lpstr>Decisiones COMAIP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Alfredo Méndez Calatayud</dc:creator>
  <cp:lastModifiedBy>Alfredo Méndez Calatayud</cp:lastModifiedBy>
  <cp:revision>10</cp:revision>
  <dcterms:created xsi:type="dcterms:W3CDTF">2012-06-04T15:39:52Z</dcterms:created>
  <dcterms:modified xsi:type="dcterms:W3CDTF">2012-06-07T13:30:44Z</dcterms:modified>
</cp:coreProperties>
</file>